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57" r:id="rId3"/>
    <p:sldId id="258" r:id="rId4"/>
    <p:sldId id="262" r:id="rId5"/>
    <p:sldId id="259" r:id="rId6"/>
    <p:sldId id="260" r:id="rId7"/>
    <p:sldId id="298" r:id="rId8"/>
    <p:sldId id="299" r:id="rId9"/>
    <p:sldId id="300" r:id="rId10"/>
    <p:sldId id="301" r:id="rId11"/>
    <p:sldId id="261" r:id="rId12"/>
    <p:sldId id="302" r:id="rId13"/>
    <p:sldId id="263" r:id="rId14"/>
    <p:sldId id="266" r:id="rId15"/>
    <p:sldId id="268" r:id="rId16"/>
    <p:sldId id="269" r:id="rId17"/>
    <p:sldId id="270" r:id="rId18"/>
    <p:sldId id="272" r:id="rId19"/>
    <p:sldId id="273" r:id="rId20"/>
    <p:sldId id="274" r:id="rId21"/>
    <p:sldId id="285" r:id="rId22"/>
    <p:sldId id="286" r:id="rId23"/>
    <p:sldId id="287" r:id="rId24"/>
    <p:sldId id="288" r:id="rId25"/>
    <p:sldId id="289" r:id="rId26"/>
    <p:sldId id="290" r:id="rId27"/>
    <p:sldId id="291" r:id="rId28"/>
    <p:sldId id="292" r:id="rId29"/>
    <p:sldId id="293" r:id="rId30"/>
    <p:sldId id="294" r:id="rId31"/>
    <p:sldId id="295" r:id="rId32"/>
    <p:sldId id="278" r:id="rId33"/>
    <p:sldId id="296" r:id="rId34"/>
    <p:sldId id="297" r:id="rId35"/>
    <p:sldId id="283" r:id="rId36"/>
    <p:sldId id="284" r:id="rId37"/>
    <p:sldId id="303" r:id="rId3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8"/>
    <p:restoredTop sz="94633"/>
  </p:normalViewPr>
  <p:slideViewPr>
    <p:cSldViewPr snapToGrid="0" snapToObjects="1" showGuides="1">
      <p:cViewPr>
        <p:scale>
          <a:sx n="90" d="100"/>
          <a:sy n="90" d="100"/>
        </p:scale>
        <p:origin x="800" y="192"/>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8B462E-017C-B24A-B610-799FD169F2F2}" type="datetimeFigureOut">
              <a:rPr lang="it-IT" smtClean="0"/>
              <a:t>27/10/24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E15FAF-16A6-D94A-9BB9-34CF97F29E92}" type="slidenum">
              <a:rPr lang="it-IT" smtClean="0"/>
              <a:t>‹N›</a:t>
            </a:fld>
            <a:endParaRPr lang="it-IT"/>
          </a:p>
        </p:txBody>
      </p:sp>
    </p:spTree>
    <p:extLst>
      <p:ext uri="{BB962C8B-B14F-4D97-AF65-F5344CB8AC3E}">
        <p14:creationId xmlns:p14="http://schemas.microsoft.com/office/powerpoint/2010/main" val="1324673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6E15FAF-16A6-D94A-9BB9-34CF97F29E92}" type="slidenum">
              <a:rPr lang="it-IT" smtClean="0"/>
              <a:t>19</a:t>
            </a:fld>
            <a:endParaRPr lang="it-IT"/>
          </a:p>
        </p:txBody>
      </p:sp>
    </p:spTree>
    <p:extLst>
      <p:ext uri="{BB962C8B-B14F-4D97-AF65-F5344CB8AC3E}">
        <p14:creationId xmlns:p14="http://schemas.microsoft.com/office/powerpoint/2010/main" val="4135418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81FE6E-FB9F-EF4F-A55B-977DAE3937E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E085EAF-8F97-D343-95CF-E7A9797B2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3091B0D-C131-834A-BAE8-C69F8FEC1687}"/>
              </a:ext>
            </a:extLst>
          </p:cNvPr>
          <p:cNvSpPr>
            <a:spLocks noGrp="1"/>
          </p:cNvSpPr>
          <p:nvPr>
            <p:ph type="dt" sz="half" idx="10"/>
          </p:nvPr>
        </p:nvSpPr>
        <p:spPr/>
        <p:txBody>
          <a:bodyPr/>
          <a:lstStyle/>
          <a:p>
            <a:fld id="{5FB03CD3-1062-1745-AD2D-0E9041855269}" type="datetimeFigureOut">
              <a:rPr lang="it-IT" smtClean="0"/>
              <a:t>27/10/24</a:t>
            </a:fld>
            <a:endParaRPr lang="it-IT"/>
          </a:p>
        </p:txBody>
      </p:sp>
      <p:sp>
        <p:nvSpPr>
          <p:cNvPr id="5" name="Segnaposto piè di pagina 4">
            <a:extLst>
              <a:ext uri="{FF2B5EF4-FFF2-40B4-BE49-F238E27FC236}">
                <a16:creationId xmlns:a16="http://schemas.microsoft.com/office/drawing/2014/main" id="{CD668B78-6CD7-7846-8FF7-B84AF5FB814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44930DE-A100-E24D-B3EF-481F59AFB315}"/>
              </a:ext>
            </a:extLst>
          </p:cNvPr>
          <p:cNvSpPr>
            <a:spLocks noGrp="1"/>
          </p:cNvSpPr>
          <p:nvPr>
            <p:ph type="sldNum" sz="quarter" idx="12"/>
          </p:nvPr>
        </p:nvSpPr>
        <p:spPr/>
        <p:txBody>
          <a:bodyPr/>
          <a:lstStyle/>
          <a:p>
            <a:fld id="{D4219E20-5941-BB45-B823-62A15F5B61EA}" type="slidenum">
              <a:rPr lang="it-IT" smtClean="0"/>
              <a:t>‹N›</a:t>
            </a:fld>
            <a:endParaRPr lang="it-IT"/>
          </a:p>
        </p:txBody>
      </p:sp>
    </p:spTree>
    <p:extLst>
      <p:ext uri="{BB962C8B-B14F-4D97-AF65-F5344CB8AC3E}">
        <p14:creationId xmlns:p14="http://schemas.microsoft.com/office/powerpoint/2010/main" val="787991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34FFFB-A69F-8242-A8F9-8FBB928B87E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550BBD9-D870-F640-A465-7E83D57C9980}"/>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5AD4CBF0-44E5-1C49-9CEA-97F2C96BC088}"/>
              </a:ext>
            </a:extLst>
          </p:cNvPr>
          <p:cNvSpPr>
            <a:spLocks noGrp="1"/>
          </p:cNvSpPr>
          <p:nvPr>
            <p:ph type="dt" sz="half" idx="10"/>
          </p:nvPr>
        </p:nvSpPr>
        <p:spPr/>
        <p:txBody>
          <a:bodyPr/>
          <a:lstStyle/>
          <a:p>
            <a:fld id="{5FB03CD3-1062-1745-AD2D-0E9041855269}" type="datetimeFigureOut">
              <a:rPr lang="it-IT" smtClean="0"/>
              <a:t>27/10/24</a:t>
            </a:fld>
            <a:endParaRPr lang="it-IT"/>
          </a:p>
        </p:txBody>
      </p:sp>
      <p:sp>
        <p:nvSpPr>
          <p:cNvPr id="5" name="Segnaposto piè di pagina 4">
            <a:extLst>
              <a:ext uri="{FF2B5EF4-FFF2-40B4-BE49-F238E27FC236}">
                <a16:creationId xmlns:a16="http://schemas.microsoft.com/office/drawing/2014/main" id="{DA27A46D-5B59-3344-AD53-48413407C84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F01ACA9-17F0-734F-8D27-59C387A4F669}"/>
              </a:ext>
            </a:extLst>
          </p:cNvPr>
          <p:cNvSpPr>
            <a:spLocks noGrp="1"/>
          </p:cNvSpPr>
          <p:nvPr>
            <p:ph type="sldNum" sz="quarter" idx="12"/>
          </p:nvPr>
        </p:nvSpPr>
        <p:spPr/>
        <p:txBody>
          <a:bodyPr/>
          <a:lstStyle/>
          <a:p>
            <a:fld id="{D4219E20-5941-BB45-B823-62A15F5B61EA}" type="slidenum">
              <a:rPr lang="it-IT" smtClean="0"/>
              <a:t>‹N›</a:t>
            </a:fld>
            <a:endParaRPr lang="it-IT"/>
          </a:p>
        </p:txBody>
      </p:sp>
    </p:spTree>
    <p:extLst>
      <p:ext uri="{BB962C8B-B14F-4D97-AF65-F5344CB8AC3E}">
        <p14:creationId xmlns:p14="http://schemas.microsoft.com/office/powerpoint/2010/main" val="4217686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F876580-A3E3-D845-8A74-7F9F7894920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A974EE6-BD48-3749-99A7-FACA5E33DD04}"/>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36A352BB-2510-7043-A0F1-473BE0159837}"/>
              </a:ext>
            </a:extLst>
          </p:cNvPr>
          <p:cNvSpPr>
            <a:spLocks noGrp="1"/>
          </p:cNvSpPr>
          <p:nvPr>
            <p:ph type="dt" sz="half" idx="10"/>
          </p:nvPr>
        </p:nvSpPr>
        <p:spPr/>
        <p:txBody>
          <a:bodyPr/>
          <a:lstStyle/>
          <a:p>
            <a:fld id="{5FB03CD3-1062-1745-AD2D-0E9041855269}" type="datetimeFigureOut">
              <a:rPr lang="it-IT" smtClean="0"/>
              <a:t>27/10/24</a:t>
            </a:fld>
            <a:endParaRPr lang="it-IT"/>
          </a:p>
        </p:txBody>
      </p:sp>
      <p:sp>
        <p:nvSpPr>
          <p:cNvPr id="5" name="Segnaposto piè di pagina 4">
            <a:extLst>
              <a:ext uri="{FF2B5EF4-FFF2-40B4-BE49-F238E27FC236}">
                <a16:creationId xmlns:a16="http://schemas.microsoft.com/office/drawing/2014/main" id="{9BD8B9F2-334F-9642-AC15-C13521E3AE6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DB29752-BFA8-2F4A-AA6E-5ED912D0ADEC}"/>
              </a:ext>
            </a:extLst>
          </p:cNvPr>
          <p:cNvSpPr>
            <a:spLocks noGrp="1"/>
          </p:cNvSpPr>
          <p:nvPr>
            <p:ph type="sldNum" sz="quarter" idx="12"/>
          </p:nvPr>
        </p:nvSpPr>
        <p:spPr/>
        <p:txBody>
          <a:bodyPr/>
          <a:lstStyle/>
          <a:p>
            <a:fld id="{D4219E20-5941-BB45-B823-62A15F5B61EA}" type="slidenum">
              <a:rPr lang="it-IT" smtClean="0"/>
              <a:t>‹N›</a:t>
            </a:fld>
            <a:endParaRPr lang="it-IT"/>
          </a:p>
        </p:txBody>
      </p:sp>
    </p:spTree>
    <p:extLst>
      <p:ext uri="{BB962C8B-B14F-4D97-AF65-F5344CB8AC3E}">
        <p14:creationId xmlns:p14="http://schemas.microsoft.com/office/powerpoint/2010/main" val="514808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E0FEED-3789-1247-800E-2C450D1FDC7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C30B42F-E12F-724C-A0F4-0AC2D95F4E52}"/>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007F2CE0-303F-2A4A-816D-DEDDCEF2E9EF}"/>
              </a:ext>
            </a:extLst>
          </p:cNvPr>
          <p:cNvSpPr>
            <a:spLocks noGrp="1"/>
          </p:cNvSpPr>
          <p:nvPr>
            <p:ph type="dt" sz="half" idx="10"/>
          </p:nvPr>
        </p:nvSpPr>
        <p:spPr/>
        <p:txBody>
          <a:bodyPr/>
          <a:lstStyle/>
          <a:p>
            <a:fld id="{5FB03CD3-1062-1745-AD2D-0E9041855269}" type="datetimeFigureOut">
              <a:rPr lang="it-IT" smtClean="0"/>
              <a:t>27/10/24</a:t>
            </a:fld>
            <a:endParaRPr lang="it-IT"/>
          </a:p>
        </p:txBody>
      </p:sp>
      <p:sp>
        <p:nvSpPr>
          <p:cNvPr id="5" name="Segnaposto piè di pagina 4">
            <a:extLst>
              <a:ext uri="{FF2B5EF4-FFF2-40B4-BE49-F238E27FC236}">
                <a16:creationId xmlns:a16="http://schemas.microsoft.com/office/drawing/2014/main" id="{E773DCC8-5BA6-1645-96FE-B33CE8745D1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7F5477E-F334-0742-8942-2278BD0D6EA0}"/>
              </a:ext>
            </a:extLst>
          </p:cNvPr>
          <p:cNvSpPr>
            <a:spLocks noGrp="1"/>
          </p:cNvSpPr>
          <p:nvPr>
            <p:ph type="sldNum" sz="quarter" idx="12"/>
          </p:nvPr>
        </p:nvSpPr>
        <p:spPr/>
        <p:txBody>
          <a:bodyPr/>
          <a:lstStyle/>
          <a:p>
            <a:fld id="{D4219E20-5941-BB45-B823-62A15F5B61EA}" type="slidenum">
              <a:rPr lang="it-IT" smtClean="0"/>
              <a:t>‹N›</a:t>
            </a:fld>
            <a:endParaRPr lang="it-IT"/>
          </a:p>
        </p:txBody>
      </p:sp>
    </p:spTree>
    <p:extLst>
      <p:ext uri="{BB962C8B-B14F-4D97-AF65-F5344CB8AC3E}">
        <p14:creationId xmlns:p14="http://schemas.microsoft.com/office/powerpoint/2010/main" val="3604793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F5644B-E598-A243-9440-A83ED53CC37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D8EC86D-EDFD-2A47-8EDB-16836D2EB8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D9DA0BF6-3BE1-9446-BB8D-691E6C6FEAC9}"/>
              </a:ext>
            </a:extLst>
          </p:cNvPr>
          <p:cNvSpPr>
            <a:spLocks noGrp="1"/>
          </p:cNvSpPr>
          <p:nvPr>
            <p:ph type="dt" sz="half" idx="10"/>
          </p:nvPr>
        </p:nvSpPr>
        <p:spPr/>
        <p:txBody>
          <a:bodyPr/>
          <a:lstStyle/>
          <a:p>
            <a:fld id="{5FB03CD3-1062-1745-AD2D-0E9041855269}" type="datetimeFigureOut">
              <a:rPr lang="it-IT" smtClean="0"/>
              <a:t>27/10/24</a:t>
            </a:fld>
            <a:endParaRPr lang="it-IT"/>
          </a:p>
        </p:txBody>
      </p:sp>
      <p:sp>
        <p:nvSpPr>
          <p:cNvPr id="5" name="Segnaposto piè di pagina 4">
            <a:extLst>
              <a:ext uri="{FF2B5EF4-FFF2-40B4-BE49-F238E27FC236}">
                <a16:creationId xmlns:a16="http://schemas.microsoft.com/office/drawing/2014/main" id="{E2F0C581-0981-0D4D-9423-16BC6620B70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D8B374D-F578-1C48-8901-F494D3B17453}"/>
              </a:ext>
            </a:extLst>
          </p:cNvPr>
          <p:cNvSpPr>
            <a:spLocks noGrp="1"/>
          </p:cNvSpPr>
          <p:nvPr>
            <p:ph type="sldNum" sz="quarter" idx="12"/>
          </p:nvPr>
        </p:nvSpPr>
        <p:spPr/>
        <p:txBody>
          <a:bodyPr/>
          <a:lstStyle/>
          <a:p>
            <a:fld id="{D4219E20-5941-BB45-B823-62A15F5B61EA}" type="slidenum">
              <a:rPr lang="it-IT" smtClean="0"/>
              <a:t>‹N›</a:t>
            </a:fld>
            <a:endParaRPr lang="it-IT"/>
          </a:p>
        </p:txBody>
      </p:sp>
    </p:spTree>
    <p:extLst>
      <p:ext uri="{BB962C8B-B14F-4D97-AF65-F5344CB8AC3E}">
        <p14:creationId xmlns:p14="http://schemas.microsoft.com/office/powerpoint/2010/main" val="2810536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F6BCA3-371E-7A4F-9C7F-13448028B7F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1F8BFEC-5150-0C48-8134-AE7F8C28275A}"/>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CA765D5A-78DB-1B4D-A580-4ACFED642F28}"/>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CDBED044-3EE9-0648-BA34-ED46F81A170D}"/>
              </a:ext>
            </a:extLst>
          </p:cNvPr>
          <p:cNvSpPr>
            <a:spLocks noGrp="1"/>
          </p:cNvSpPr>
          <p:nvPr>
            <p:ph type="dt" sz="half" idx="10"/>
          </p:nvPr>
        </p:nvSpPr>
        <p:spPr/>
        <p:txBody>
          <a:bodyPr/>
          <a:lstStyle/>
          <a:p>
            <a:fld id="{5FB03CD3-1062-1745-AD2D-0E9041855269}" type="datetimeFigureOut">
              <a:rPr lang="it-IT" smtClean="0"/>
              <a:t>27/10/24</a:t>
            </a:fld>
            <a:endParaRPr lang="it-IT"/>
          </a:p>
        </p:txBody>
      </p:sp>
      <p:sp>
        <p:nvSpPr>
          <p:cNvPr id="6" name="Segnaposto piè di pagina 5">
            <a:extLst>
              <a:ext uri="{FF2B5EF4-FFF2-40B4-BE49-F238E27FC236}">
                <a16:creationId xmlns:a16="http://schemas.microsoft.com/office/drawing/2014/main" id="{EE2AE4BC-3281-D245-A80A-41DB1A31517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03633CE-452A-3F48-939A-079AE85667C8}"/>
              </a:ext>
            </a:extLst>
          </p:cNvPr>
          <p:cNvSpPr>
            <a:spLocks noGrp="1"/>
          </p:cNvSpPr>
          <p:nvPr>
            <p:ph type="sldNum" sz="quarter" idx="12"/>
          </p:nvPr>
        </p:nvSpPr>
        <p:spPr/>
        <p:txBody>
          <a:bodyPr/>
          <a:lstStyle/>
          <a:p>
            <a:fld id="{D4219E20-5941-BB45-B823-62A15F5B61EA}" type="slidenum">
              <a:rPr lang="it-IT" smtClean="0"/>
              <a:t>‹N›</a:t>
            </a:fld>
            <a:endParaRPr lang="it-IT"/>
          </a:p>
        </p:txBody>
      </p:sp>
    </p:spTree>
    <p:extLst>
      <p:ext uri="{BB962C8B-B14F-4D97-AF65-F5344CB8AC3E}">
        <p14:creationId xmlns:p14="http://schemas.microsoft.com/office/powerpoint/2010/main" val="101527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AFDDE6-6347-6E48-B165-778209135B0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6909898-68C8-AC4B-8B89-455997E454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C055FAF3-E6AC-2044-8AE2-19D2373E7030}"/>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D02577B1-16D1-4146-8BD3-B18AFEBB9E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7DF10D79-F019-CC43-8B33-711B346CF21B}"/>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E203CB6B-6F64-DF44-B024-ECDDCF865DBF}"/>
              </a:ext>
            </a:extLst>
          </p:cNvPr>
          <p:cNvSpPr>
            <a:spLocks noGrp="1"/>
          </p:cNvSpPr>
          <p:nvPr>
            <p:ph type="dt" sz="half" idx="10"/>
          </p:nvPr>
        </p:nvSpPr>
        <p:spPr/>
        <p:txBody>
          <a:bodyPr/>
          <a:lstStyle/>
          <a:p>
            <a:fld id="{5FB03CD3-1062-1745-AD2D-0E9041855269}" type="datetimeFigureOut">
              <a:rPr lang="it-IT" smtClean="0"/>
              <a:t>27/10/24</a:t>
            </a:fld>
            <a:endParaRPr lang="it-IT"/>
          </a:p>
        </p:txBody>
      </p:sp>
      <p:sp>
        <p:nvSpPr>
          <p:cNvPr id="8" name="Segnaposto piè di pagina 7">
            <a:extLst>
              <a:ext uri="{FF2B5EF4-FFF2-40B4-BE49-F238E27FC236}">
                <a16:creationId xmlns:a16="http://schemas.microsoft.com/office/drawing/2014/main" id="{FB8125EA-0A1E-DF40-99EF-B226AA57349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6212D97-31D0-EE40-A3DB-0059678B29EA}"/>
              </a:ext>
            </a:extLst>
          </p:cNvPr>
          <p:cNvSpPr>
            <a:spLocks noGrp="1"/>
          </p:cNvSpPr>
          <p:nvPr>
            <p:ph type="sldNum" sz="quarter" idx="12"/>
          </p:nvPr>
        </p:nvSpPr>
        <p:spPr/>
        <p:txBody>
          <a:bodyPr/>
          <a:lstStyle/>
          <a:p>
            <a:fld id="{D4219E20-5941-BB45-B823-62A15F5B61EA}" type="slidenum">
              <a:rPr lang="it-IT" smtClean="0"/>
              <a:t>‹N›</a:t>
            </a:fld>
            <a:endParaRPr lang="it-IT"/>
          </a:p>
        </p:txBody>
      </p:sp>
    </p:spTree>
    <p:extLst>
      <p:ext uri="{BB962C8B-B14F-4D97-AF65-F5344CB8AC3E}">
        <p14:creationId xmlns:p14="http://schemas.microsoft.com/office/powerpoint/2010/main" val="3917312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A4C430-E3CC-8D4C-ADBC-2A6D99A87C3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ECF1311-EF8B-3B46-BF70-B1999B36E732}"/>
              </a:ext>
            </a:extLst>
          </p:cNvPr>
          <p:cNvSpPr>
            <a:spLocks noGrp="1"/>
          </p:cNvSpPr>
          <p:nvPr>
            <p:ph type="dt" sz="half" idx="10"/>
          </p:nvPr>
        </p:nvSpPr>
        <p:spPr/>
        <p:txBody>
          <a:bodyPr/>
          <a:lstStyle/>
          <a:p>
            <a:fld id="{5FB03CD3-1062-1745-AD2D-0E9041855269}" type="datetimeFigureOut">
              <a:rPr lang="it-IT" smtClean="0"/>
              <a:t>27/10/24</a:t>
            </a:fld>
            <a:endParaRPr lang="it-IT"/>
          </a:p>
        </p:txBody>
      </p:sp>
      <p:sp>
        <p:nvSpPr>
          <p:cNvPr id="4" name="Segnaposto piè di pagina 3">
            <a:extLst>
              <a:ext uri="{FF2B5EF4-FFF2-40B4-BE49-F238E27FC236}">
                <a16:creationId xmlns:a16="http://schemas.microsoft.com/office/drawing/2014/main" id="{78796324-22C0-5141-B683-AE324105D45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B3E73D0-5EB7-4C44-9C8C-377471A6A073}"/>
              </a:ext>
            </a:extLst>
          </p:cNvPr>
          <p:cNvSpPr>
            <a:spLocks noGrp="1"/>
          </p:cNvSpPr>
          <p:nvPr>
            <p:ph type="sldNum" sz="quarter" idx="12"/>
          </p:nvPr>
        </p:nvSpPr>
        <p:spPr/>
        <p:txBody>
          <a:bodyPr/>
          <a:lstStyle/>
          <a:p>
            <a:fld id="{D4219E20-5941-BB45-B823-62A15F5B61EA}" type="slidenum">
              <a:rPr lang="it-IT" smtClean="0"/>
              <a:t>‹N›</a:t>
            </a:fld>
            <a:endParaRPr lang="it-IT"/>
          </a:p>
        </p:txBody>
      </p:sp>
    </p:spTree>
    <p:extLst>
      <p:ext uri="{BB962C8B-B14F-4D97-AF65-F5344CB8AC3E}">
        <p14:creationId xmlns:p14="http://schemas.microsoft.com/office/powerpoint/2010/main" val="3243590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1C0DE5B-F685-B74F-BD84-8F02AF7C5A1E}"/>
              </a:ext>
            </a:extLst>
          </p:cNvPr>
          <p:cNvSpPr>
            <a:spLocks noGrp="1"/>
          </p:cNvSpPr>
          <p:nvPr>
            <p:ph type="dt" sz="half" idx="10"/>
          </p:nvPr>
        </p:nvSpPr>
        <p:spPr/>
        <p:txBody>
          <a:bodyPr/>
          <a:lstStyle/>
          <a:p>
            <a:fld id="{5FB03CD3-1062-1745-AD2D-0E9041855269}" type="datetimeFigureOut">
              <a:rPr lang="it-IT" smtClean="0"/>
              <a:t>27/10/24</a:t>
            </a:fld>
            <a:endParaRPr lang="it-IT"/>
          </a:p>
        </p:txBody>
      </p:sp>
      <p:sp>
        <p:nvSpPr>
          <p:cNvPr id="3" name="Segnaposto piè di pagina 2">
            <a:extLst>
              <a:ext uri="{FF2B5EF4-FFF2-40B4-BE49-F238E27FC236}">
                <a16:creationId xmlns:a16="http://schemas.microsoft.com/office/drawing/2014/main" id="{51E63D08-4FD9-834B-A271-6FFDDCD0090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D10C72E-06DA-A941-A86F-C73193E5454A}"/>
              </a:ext>
            </a:extLst>
          </p:cNvPr>
          <p:cNvSpPr>
            <a:spLocks noGrp="1"/>
          </p:cNvSpPr>
          <p:nvPr>
            <p:ph type="sldNum" sz="quarter" idx="12"/>
          </p:nvPr>
        </p:nvSpPr>
        <p:spPr/>
        <p:txBody>
          <a:bodyPr/>
          <a:lstStyle/>
          <a:p>
            <a:fld id="{D4219E20-5941-BB45-B823-62A15F5B61EA}" type="slidenum">
              <a:rPr lang="it-IT" smtClean="0"/>
              <a:t>‹N›</a:t>
            </a:fld>
            <a:endParaRPr lang="it-IT"/>
          </a:p>
        </p:txBody>
      </p:sp>
    </p:spTree>
    <p:extLst>
      <p:ext uri="{BB962C8B-B14F-4D97-AF65-F5344CB8AC3E}">
        <p14:creationId xmlns:p14="http://schemas.microsoft.com/office/powerpoint/2010/main" val="317363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8C2ECA-99EE-EE4B-A7D2-2C8F71EE2AC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85F61FF-A524-8E45-9D2B-B13BE6F870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D1D25206-B6BC-9A40-B3F7-93651EB76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235FE0BA-7431-FB4E-9164-C9EB0A6A0B92}"/>
              </a:ext>
            </a:extLst>
          </p:cNvPr>
          <p:cNvSpPr>
            <a:spLocks noGrp="1"/>
          </p:cNvSpPr>
          <p:nvPr>
            <p:ph type="dt" sz="half" idx="10"/>
          </p:nvPr>
        </p:nvSpPr>
        <p:spPr/>
        <p:txBody>
          <a:bodyPr/>
          <a:lstStyle/>
          <a:p>
            <a:fld id="{5FB03CD3-1062-1745-AD2D-0E9041855269}" type="datetimeFigureOut">
              <a:rPr lang="it-IT" smtClean="0"/>
              <a:t>27/10/24</a:t>
            </a:fld>
            <a:endParaRPr lang="it-IT"/>
          </a:p>
        </p:txBody>
      </p:sp>
      <p:sp>
        <p:nvSpPr>
          <p:cNvPr id="6" name="Segnaposto piè di pagina 5">
            <a:extLst>
              <a:ext uri="{FF2B5EF4-FFF2-40B4-BE49-F238E27FC236}">
                <a16:creationId xmlns:a16="http://schemas.microsoft.com/office/drawing/2014/main" id="{51C938FD-C871-4045-BC65-2202C373DF0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CFD0A33-1D6E-6A45-B8D1-DE9B35FA4590}"/>
              </a:ext>
            </a:extLst>
          </p:cNvPr>
          <p:cNvSpPr>
            <a:spLocks noGrp="1"/>
          </p:cNvSpPr>
          <p:nvPr>
            <p:ph type="sldNum" sz="quarter" idx="12"/>
          </p:nvPr>
        </p:nvSpPr>
        <p:spPr/>
        <p:txBody>
          <a:bodyPr/>
          <a:lstStyle/>
          <a:p>
            <a:fld id="{D4219E20-5941-BB45-B823-62A15F5B61EA}" type="slidenum">
              <a:rPr lang="it-IT" smtClean="0"/>
              <a:t>‹N›</a:t>
            </a:fld>
            <a:endParaRPr lang="it-IT"/>
          </a:p>
        </p:txBody>
      </p:sp>
    </p:spTree>
    <p:extLst>
      <p:ext uri="{BB962C8B-B14F-4D97-AF65-F5344CB8AC3E}">
        <p14:creationId xmlns:p14="http://schemas.microsoft.com/office/powerpoint/2010/main" val="1647130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6AE39A-FD7B-134C-A65F-79A3A254FD2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F1B4724-F603-264C-9904-DA12BC14A3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0EBEB6F-A416-7E4A-98D1-41CEAF03CD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A95EF91B-C4B4-DC41-806F-6B834A8794D8}"/>
              </a:ext>
            </a:extLst>
          </p:cNvPr>
          <p:cNvSpPr>
            <a:spLocks noGrp="1"/>
          </p:cNvSpPr>
          <p:nvPr>
            <p:ph type="dt" sz="half" idx="10"/>
          </p:nvPr>
        </p:nvSpPr>
        <p:spPr/>
        <p:txBody>
          <a:bodyPr/>
          <a:lstStyle/>
          <a:p>
            <a:fld id="{5FB03CD3-1062-1745-AD2D-0E9041855269}" type="datetimeFigureOut">
              <a:rPr lang="it-IT" smtClean="0"/>
              <a:t>27/10/24</a:t>
            </a:fld>
            <a:endParaRPr lang="it-IT"/>
          </a:p>
        </p:txBody>
      </p:sp>
      <p:sp>
        <p:nvSpPr>
          <p:cNvPr id="6" name="Segnaposto piè di pagina 5">
            <a:extLst>
              <a:ext uri="{FF2B5EF4-FFF2-40B4-BE49-F238E27FC236}">
                <a16:creationId xmlns:a16="http://schemas.microsoft.com/office/drawing/2014/main" id="{D120D994-D4CD-0E49-9CE4-E03F080A2A9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6460428-225B-C043-92BA-3B1AA00742A3}"/>
              </a:ext>
            </a:extLst>
          </p:cNvPr>
          <p:cNvSpPr>
            <a:spLocks noGrp="1"/>
          </p:cNvSpPr>
          <p:nvPr>
            <p:ph type="sldNum" sz="quarter" idx="12"/>
          </p:nvPr>
        </p:nvSpPr>
        <p:spPr/>
        <p:txBody>
          <a:bodyPr/>
          <a:lstStyle/>
          <a:p>
            <a:fld id="{D4219E20-5941-BB45-B823-62A15F5B61EA}" type="slidenum">
              <a:rPr lang="it-IT" smtClean="0"/>
              <a:t>‹N›</a:t>
            </a:fld>
            <a:endParaRPr lang="it-IT"/>
          </a:p>
        </p:txBody>
      </p:sp>
    </p:spTree>
    <p:extLst>
      <p:ext uri="{BB962C8B-B14F-4D97-AF65-F5344CB8AC3E}">
        <p14:creationId xmlns:p14="http://schemas.microsoft.com/office/powerpoint/2010/main" val="417432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F8BF137-BF32-CF4D-924D-4969192BA6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F431F45-281C-8342-B87D-46968BA5B7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9D0CFE3B-1476-6743-AA90-8C3B7DE57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B03CD3-1062-1745-AD2D-0E9041855269}" type="datetimeFigureOut">
              <a:rPr lang="it-IT" smtClean="0"/>
              <a:t>27/10/24</a:t>
            </a:fld>
            <a:endParaRPr lang="it-IT"/>
          </a:p>
        </p:txBody>
      </p:sp>
      <p:sp>
        <p:nvSpPr>
          <p:cNvPr id="5" name="Segnaposto piè di pagina 4">
            <a:extLst>
              <a:ext uri="{FF2B5EF4-FFF2-40B4-BE49-F238E27FC236}">
                <a16:creationId xmlns:a16="http://schemas.microsoft.com/office/drawing/2014/main" id="{7FCAD82A-4CCC-D64B-B220-8638E94B18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F094044-E7EE-BB4D-8810-9E67D4D7EE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19E20-5941-BB45-B823-62A15F5B61EA}" type="slidenum">
              <a:rPr lang="it-IT" smtClean="0"/>
              <a:t>‹N›</a:t>
            </a:fld>
            <a:endParaRPr lang="it-IT"/>
          </a:p>
        </p:txBody>
      </p:sp>
    </p:spTree>
    <p:extLst>
      <p:ext uri="{BB962C8B-B14F-4D97-AF65-F5344CB8AC3E}">
        <p14:creationId xmlns:p14="http://schemas.microsoft.com/office/powerpoint/2010/main" val="8504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9.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2.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29.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29.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29.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image" Target="../media/image37.png"/><Relationship Id="rId7" Type="http://schemas.openxmlformats.org/officeDocument/2006/relationships/image" Target="../media/image41.tiff"/><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tiff"/><Relationship Id="rId9" Type="http://schemas.openxmlformats.org/officeDocument/2006/relationships/image" Target="../media/image43.tiff"/></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tiff"/></Relationships>
</file>

<file path=ppt/slides/_rels/slide36.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4.tiff"/><Relationship Id="rId5" Type="http://schemas.openxmlformats.org/officeDocument/2006/relationships/image" Target="../media/image53.tiff"/><Relationship Id="rId4" Type="http://schemas.openxmlformats.org/officeDocument/2006/relationships/image" Target="../media/image52.tiff"/></Relationships>
</file>

<file path=ppt/slides/_rels/slide37.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90800B-9EA0-754A-B016-1AAED38642B6}"/>
              </a:ext>
            </a:extLst>
          </p:cNvPr>
          <p:cNvSpPr>
            <a:spLocks noGrp="1"/>
          </p:cNvSpPr>
          <p:nvPr>
            <p:ph type="ctrTitle"/>
          </p:nvPr>
        </p:nvSpPr>
        <p:spPr>
          <a:xfrm>
            <a:off x="6132512" y="436563"/>
            <a:ext cx="5754687" cy="2387600"/>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it-IT" dirty="0"/>
              <a:t>Presentazione Nuove Linee Guida SICOB </a:t>
            </a:r>
          </a:p>
        </p:txBody>
      </p:sp>
      <p:sp>
        <p:nvSpPr>
          <p:cNvPr id="3" name="Sottotitolo 2">
            <a:extLst>
              <a:ext uri="{FF2B5EF4-FFF2-40B4-BE49-F238E27FC236}">
                <a16:creationId xmlns:a16="http://schemas.microsoft.com/office/drawing/2014/main" id="{9A2CE563-0E12-E045-A23E-E1162228C231}"/>
              </a:ext>
            </a:extLst>
          </p:cNvPr>
          <p:cNvSpPr>
            <a:spLocks noGrp="1"/>
          </p:cNvSpPr>
          <p:nvPr>
            <p:ph type="subTitle" idx="1"/>
          </p:nvPr>
        </p:nvSpPr>
        <p:spPr>
          <a:xfrm>
            <a:off x="6606432" y="3259138"/>
            <a:ext cx="4806846" cy="360362"/>
          </a:xfrm>
        </p:spPr>
        <p:style>
          <a:lnRef idx="2">
            <a:schemeClr val="accent1">
              <a:shade val="50000"/>
            </a:schemeClr>
          </a:lnRef>
          <a:fillRef idx="1">
            <a:schemeClr val="accent1"/>
          </a:fillRef>
          <a:effectRef idx="0">
            <a:schemeClr val="accent1"/>
          </a:effectRef>
          <a:fontRef idx="minor">
            <a:schemeClr val="lt1"/>
          </a:fontRef>
        </p:style>
        <p:txBody>
          <a:bodyPr>
            <a:normAutofit fontScale="92500" lnSpcReduction="20000"/>
          </a:bodyPr>
          <a:lstStyle/>
          <a:p>
            <a:r>
              <a:rPr lang="it-IT" dirty="0"/>
              <a:t>Andrea Lucchi MD FACS</a:t>
            </a:r>
          </a:p>
        </p:txBody>
      </p:sp>
      <p:pic>
        <p:nvPicPr>
          <p:cNvPr id="5" name="Immagine 4">
            <a:extLst>
              <a:ext uri="{FF2B5EF4-FFF2-40B4-BE49-F238E27FC236}">
                <a16:creationId xmlns:a16="http://schemas.microsoft.com/office/drawing/2014/main" id="{7B2DFACC-0833-9343-B708-1414076B83CD}"/>
              </a:ext>
            </a:extLst>
          </p:cNvPr>
          <p:cNvPicPr>
            <a:picLocks noChangeAspect="1"/>
          </p:cNvPicPr>
          <p:nvPr/>
        </p:nvPicPr>
        <p:blipFill>
          <a:blip r:embed="rId2"/>
          <a:stretch>
            <a:fillRect/>
          </a:stretch>
        </p:blipFill>
        <p:spPr>
          <a:xfrm>
            <a:off x="244391" y="173038"/>
            <a:ext cx="4441909" cy="6258111"/>
          </a:xfrm>
          <a:prstGeom prst="rect">
            <a:avLst/>
          </a:prstGeom>
        </p:spPr>
      </p:pic>
      <p:pic>
        <p:nvPicPr>
          <p:cNvPr id="6" name="Immagine 5">
            <a:extLst>
              <a:ext uri="{FF2B5EF4-FFF2-40B4-BE49-F238E27FC236}">
                <a16:creationId xmlns:a16="http://schemas.microsoft.com/office/drawing/2014/main" id="{72F76B5B-E786-D649-9FBB-A7677FE024AF}"/>
              </a:ext>
            </a:extLst>
          </p:cNvPr>
          <p:cNvPicPr>
            <a:picLocks noChangeAspect="1"/>
          </p:cNvPicPr>
          <p:nvPr/>
        </p:nvPicPr>
        <p:blipFill>
          <a:blip r:embed="rId3"/>
          <a:stretch>
            <a:fillRect/>
          </a:stretch>
        </p:blipFill>
        <p:spPr>
          <a:xfrm>
            <a:off x="6606432" y="4054475"/>
            <a:ext cx="4855983" cy="831850"/>
          </a:xfrm>
          <a:prstGeom prst="rect">
            <a:avLst/>
          </a:prstGeom>
        </p:spPr>
      </p:pic>
    </p:spTree>
    <p:extLst>
      <p:ext uri="{BB962C8B-B14F-4D97-AF65-F5344CB8AC3E}">
        <p14:creationId xmlns:p14="http://schemas.microsoft.com/office/powerpoint/2010/main" val="1296593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00F4A0-5B22-6B41-A136-426F170E1F91}"/>
              </a:ext>
            </a:extLst>
          </p:cNvPr>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r>
              <a:rPr lang="it-IT" dirty="0"/>
              <a:t>Linee guida e conflitti di interesse</a:t>
            </a:r>
          </a:p>
        </p:txBody>
      </p:sp>
      <p:sp>
        <p:nvSpPr>
          <p:cNvPr id="3" name="Segnaposto contenuto 2">
            <a:extLst>
              <a:ext uri="{FF2B5EF4-FFF2-40B4-BE49-F238E27FC236}">
                <a16:creationId xmlns:a16="http://schemas.microsoft.com/office/drawing/2014/main" id="{F1FB9501-90EC-3D4F-982D-36195BB62C6C}"/>
              </a:ext>
            </a:extLst>
          </p:cNvPr>
          <p:cNvSpPr>
            <a:spLocks noGrp="1"/>
          </p:cNvSpPr>
          <p:nvPr>
            <p:ph idx="1"/>
          </p:nvPr>
        </p:nvSpPr>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just"/>
            <a:r>
              <a:rPr lang="it-IT" dirty="0"/>
              <a:t>I conflitti di interesse di alcuni tra gli autori possono condizionare la </a:t>
            </a:r>
            <a:r>
              <a:rPr lang="it-IT" dirty="0" err="1"/>
              <a:t>validita</a:t>
            </a:r>
            <a:r>
              <a:rPr lang="it-IT" dirty="0"/>
              <a:t>̀ delle raccomandazioni</a:t>
            </a:r>
            <a:endParaRPr lang="it-IT" dirty="0">
              <a:effectLst/>
            </a:endParaRPr>
          </a:p>
          <a:p>
            <a:pPr algn="just"/>
            <a:r>
              <a:rPr lang="it-IT" dirty="0"/>
              <a:t>È un fattore di rischio spesso sottovalutato</a:t>
            </a:r>
            <a:endParaRPr lang="it-IT" dirty="0">
              <a:effectLst/>
            </a:endParaRPr>
          </a:p>
          <a:p>
            <a:pPr algn="just"/>
            <a:r>
              <a:rPr lang="it-IT" dirty="0"/>
              <a:t>I </a:t>
            </a:r>
            <a:r>
              <a:rPr lang="it-IT" b="1" i="1" u="sng" dirty="0" err="1"/>
              <a:t>key</a:t>
            </a:r>
            <a:r>
              <a:rPr lang="it-IT" b="1" i="1" u="sng" dirty="0"/>
              <a:t> opinion leader </a:t>
            </a:r>
            <a:r>
              <a:rPr lang="it-IT" dirty="0"/>
              <a:t>sono spesso le persone </a:t>
            </a:r>
            <a:r>
              <a:rPr lang="it-IT" dirty="0" err="1"/>
              <a:t>piu</a:t>
            </a:r>
            <a:r>
              <a:rPr lang="it-IT" dirty="0"/>
              <a:t>̀ esposte a conflitti di interesse. Escludere dal panel i clinici che hanno avuto rapporti con industrie </a:t>
            </a:r>
            <a:r>
              <a:rPr lang="it-IT" dirty="0" err="1"/>
              <a:t>puo</a:t>
            </a:r>
            <a:r>
              <a:rPr lang="it-IT" dirty="0"/>
              <a:t>̀ tradursi però nella rinuncia a competenze utili. Necessità di </a:t>
            </a:r>
            <a:r>
              <a:rPr lang="it-IT" b="1" u="sng" dirty="0" err="1"/>
              <a:t>disclosure</a:t>
            </a:r>
            <a:r>
              <a:rPr lang="it-IT" dirty="0"/>
              <a:t> che garantisca trasparenza </a:t>
            </a:r>
            <a:endParaRPr lang="it-IT" dirty="0">
              <a:effectLst/>
            </a:endParaRPr>
          </a:p>
          <a:p>
            <a:pPr algn="just"/>
            <a:r>
              <a:rPr lang="it-IT" dirty="0"/>
              <a:t>Le linee-guida possono avere un’influenza decisiva sulle scelte dei clinici</a:t>
            </a:r>
          </a:p>
          <a:p>
            <a:pPr marL="0" indent="0" algn="just">
              <a:buNone/>
            </a:pPr>
            <a:endParaRPr lang="it-IT" dirty="0"/>
          </a:p>
        </p:txBody>
      </p:sp>
    </p:spTree>
    <p:extLst>
      <p:ext uri="{BB962C8B-B14F-4D97-AF65-F5344CB8AC3E}">
        <p14:creationId xmlns:p14="http://schemas.microsoft.com/office/powerpoint/2010/main" val="2501334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62E759E-0C46-684E-AE74-542A3F09CC4F}"/>
              </a:ext>
            </a:extLst>
          </p:cNvPr>
          <p:cNvPicPr>
            <a:picLocks noChangeAspect="1"/>
          </p:cNvPicPr>
          <p:nvPr/>
        </p:nvPicPr>
        <p:blipFill>
          <a:blip r:embed="rId2"/>
          <a:stretch>
            <a:fillRect/>
          </a:stretch>
        </p:blipFill>
        <p:spPr>
          <a:xfrm>
            <a:off x="1098027" y="471578"/>
            <a:ext cx="4589814" cy="2452319"/>
          </a:xfrm>
          <a:prstGeom prst="rect">
            <a:avLst/>
          </a:prstGeom>
        </p:spPr>
      </p:pic>
      <p:sp>
        <p:nvSpPr>
          <p:cNvPr id="6" name="Rettangolo 5">
            <a:extLst>
              <a:ext uri="{FF2B5EF4-FFF2-40B4-BE49-F238E27FC236}">
                <a16:creationId xmlns:a16="http://schemas.microsoft.com/office/drawing/2014/main" id="{6F00EFBD-CD89-3D43-820A-9FF4E79D6A8B}"/>
              </a:ext>
            </a:extLst>
          </p:cNvPr>
          <p:cNvSpPr/>
          <p:nvPr/>
        </p:nvSpPr>
        <p:spPr>
          <a:xfrm>
            <a:off x="5885927" y="471578"/>
            <a:ext cx="5501391" cy="175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it-IT" dirty="0">
                <a:latin typeface="STIX" pitchFamily="2" charset="2"/>
              </a:rPr>
              <a:t>GRADE </a:t>
            </a:r>
            <a:r>
              <a:rPr lang="it-IT" dirty="0" err="1">
                <a:latin typeface="STIX" pitchFamily="2" charset="2"/>
              </a:rPr>
              <a:t>methodology</a:t>
            </a:r>
            <a:r>
              <a:rPr lang="it-IT" dirty="0">
                <a:latin typeface="STIX" pitchFamily="2" charset="2"/>
              </a:rPr>
              <a:t> and </a:t>
            </a:r>
            <a:r>
              <a:rPr lang="it-IT" dirty="0" err="1">
                <a:latin typeface="STIX" pitchFamily="2" charset="2"/>
              </a:rPr>
              <a:t>complied</a:t>
            </a:r>
            <a:r>
              <a:rPr lang="it-IT" dirty="0">
                <a:latin typeface="STIX" pitchFamily="2" charset="2"/>
              </a:rPr>
              <a:t> with AGREE II </a:t>
            </a:r>
            <a:r>
              <a:rPr lang="it-IT" dirty="0" err="1"/>
              <a:t>guideline</a:t>
            </a:r>
            <a:r>
              <a:rPr lang="it-IT" dirty="0"/>
              <a:t> </a:t>
            </a:r>
            <a:r>
              <a:rPr lang="it-IT" dirty="0" err="1"/>
              <a:t>development</a:t>
            </a:r>
            <a:r>
              <a:rPr lang="it-IT" dirty="0"/>
              <a:t> and reporting </a:t>
            </a:r>
            <a:r>
              <a:rPr lang="it-IT" dirty="0" err="1"/>
              <a:t>standards</a:t>
            </a:r>
            <a:r>
              <a:rPr lang="it-IT" dirty="0"/>
              <a:t> [9, 10].</a:t>
            </a:r>
          </a:p>
          <a:p>
            <a:r>
              <a:rPr lang="it-IT" dirty="0"/>
              <a:t> Insti- </a:t>
            </a:r>
            <a:r>
              <a:rPr lang="it-IT" dirty="0" err="1"/>
              <a:t>tutional</a:t>
            </a:r>
            <a:r>
              <a:rPr lang="it-IT" dirty="0"/>
              <a:t> </a:t>
            </a:r>
            <a:r>
              <a:rPr lang="it-IT" dirty="0" err="1"/>
              <a:t>review</a:t>
            </a:r>
            <a:r>
              <a:rPr lang="it-IT" dirty="0"/>
              <a:t> </a:t>
            </a:r>
            <a:r>
              <a:rPr lang="it-IT" dirty="0" err="1"/>
              <a:t>board</a:t>
            </a:r>
            <a:r>
              <a:rPr lang="it-IT" dirty="0"/>
              <a:t> </a:t>
            </a:r>
            <a:r>
              <a:rPr lang="it-IT" dirty="0" err="1"/>
              <a:t>approval</a:t>
            </a:r>
            <a:r>
              <a:rPr lang="it-IT" dirty="0"/>
              <a:t> and </a:t>
            </a:r>
            <a:r>
              <a:rPr lang="it-IT" dirty="0" err="1"/>
              <a:t>written</a:t>
            </a:r>
            <a:r>
              <a:rPr lang="it-IT" dirty="0"/>
              <a:t> </a:t>
            </a:r>
            <a:r>
              <a:rPr lang="it-IT" dirty="0" err="1"/>
              <a:t>consent</a:t>
            </a:r>
            <a:r>
              <a:rPr lang="it-IT" dirty="0"/>
              <a:t> </a:t>
            </a:r>
            <a:r>
              <a:rPr lang="it-IT" dirty="0" err="1"/>
              <a:t>were</a:t>
            </a:r>
            <a:r>
              <a:rPr lang="it-IT" dirty="0"/>
              <a:t> </a:t>
            </a:r>
            <a:r>
              <a:rPr lang="it-IT" dirty="0" err="1"/>
              <a:t>not</a:t>
            </a:r>
            <a:r>
              <a:rPr lang="it-IT" dirty="0"/>
              <a:t> </a:t>
            </a:r>
            <a:r>
              <a:rPr lang="it-IT" dirty="0" err="1"/>
              <a:t>required</a:t>
            </a:r>
            <a:r>
              <a:rPr lang="it-IT" dirty="0"/>
              <a:t>. The </a:t>
            </a:r>
            <a:r>
              <a:rPr lang="it-IT" dirty="0" err="1"/>
              <a:t>systematic</a:t>
            </a:r>
            <a:r>
              <a:rPr lang="it-IT" dirty="0"/>
              <a:t> </a:t>
            </a:r>
            <a:r>
              <a:rPr lang="it-IT" dirty="0" err="1"/>
              <a:t>review</a:t>
            </a:r>
            <a:r>
              <a:rPr lang="it-IT" dirty="0"/>
              <a:t> and </a:t>
            </a:r>
            <a:r>
              <a:rPr lang="it-IT" dirty="0" err="1"/>
              <a:t>synthesis</a:t>
            </a:r>
            <a:r>
              <a:rPr lang="it-IT" dirty="0"/>
              <a:t> of </a:t>
            </a:r>
            <a:r>
              <a:rPr lang="it-IT" dirty="0" err="1"/>
              <a:t>evidence</a:t>
            </a:r>
            <a:r>
              <a:rPr lang="it-IT" dirty="0"/>
              <a:t> </a:t>
            </a:r>
            <a:r>
              <a:rPr lang="it-IT" dirty="0" err="1"/>
              <a:t>conformed</a:t>
            </a:r>
            <a:r>
              <a:rPr lang="it-IT" dirty="0"/>
              <a:t> to PRISMA and MOOSE reporting </a:t>
            </a:r>
            <a:r>
              <a:rPr lang="it-IT" dirty="0" err="1"/>
              <a:t>standards</a:t>
            </a:r>
            <a:r>
              <a:rPr lang="it-IT" dirty="0"/>
              <a:t>, </a:t>
            </a:r>
            <a:r>
              <a:rPr lang="it-IT" dirty="0" err="1"/>
              <a:t>as</a:t>
            </a:r>
            <a:r>
              <a:rPr lang="it-IT" dirty="0"/>
              <a:t> appropriate </a:t>
            </a:r>
          </a:p>
        </p:txBody>
      </p:sp>
      <p:pic>
        <p:nvPicPr>
          <p:cNvPr id="8" name="Immagine 7">
            <a:extLst>
              <a:ext uri="{FF2B5EF4-FFF2-40B4-BE49-F238E27FC236}">
                <a16:creationId xmlns:a16="http://schemas.microsoft.com/office/drawing/2014/main" id="{AF37C017-5530-FB42-8AF4-318A6D70D250}"/>
              </a:ext>
            </a:extLst>
          </p:cNvPr>
          <p:cNvPicPr>
            <a:picLocks noChangeAspect="1"/>
          </p:cNvPicPr>
          <p:nvPr/>
        </p:nvPicPr>
        <p:blipFill>
          <a:blip r:embed="rId3"/>
          <a:stretch>
            <a:fillRect/>
          </a:stretch>
        </p:blipFill>
        <p:spPr>
          <a:xfrm>
            <a:off x="602727" y="2923897"/>
            <a:ext cx="5283200" cy="3365500"/>
          </a:xfrm>
          <a:prstGeom prst="rect">
            <a:avLst/>
          </a:prstGeom>
        </p:spPr>
      </p:pic>
      <p:pic>
        <p:nvPicPr>
          <p:cNvPr id="10" name="Immagine 9">
            <a:extLst>
              <a:ext uri="{FF2B5EF4-FFF2-40B4-BE49-F238E27FC236}">
                <a16:creationId xmlns:a16="http://schemas.microsoft.com/office/drawing/2014/main" id="{08376026-CCBB-4A4F-A0AB-8014E10D8F4D}"/>
              </a:ext>
            </a:extLst>
          </p:cNvPr>
          <p:cNvPicPr>
            <a:picLocks noChangeAspect="1"/>
          </p:cNvPicPr>
          <p:nvPr/>
        </p:nvPicPr>
        <p:blipFill>
          <a:blip r:embed="rId4"/>
          <a:stretch>
            <a:fillRect/>
          </a:stretch>
        </p:blipFill>
        <p:spPr>
          <a:xfrm>
            <a:off x="5885927" y="2403197"/>
            <a:ext cx="5422900" cy="3886200"/>
          </a:xfrm>
          <a:prstGeom prst="rect">
            <a:avLst/>
          </a:prstGeom>
        </p:spPr>
      </p:pic>
      <p:sp>
        <p:nvSpPr>
          <p:cNvPr id="11" name="CasellaDiTesto 10">
            <a:extLst>
              <a:ext uri="{FF2B5EF4-FFF2-40B4-BE49-F238E27FC236}">
                <a16:creationId xmlns:a16="http://schemas.microsoft.com/office/drawing/2014/main" id="{BABC63F5-6FB8-8546-9E77-ECE8A85465DB}"/>
              </a:ext>
            </a:extLst>
          </p:cNvPr>
          <p:cNvSpPr txBox="1"/>
          <p:nvPr/>
        </p:nvSpPr>
        <p:spPr>
          <a:xfrm>
            <a:off x="209550" y="294285"/>
            <a:ext cx="1581150" cy="646331"/>
          </a:xfrm>
          <a:prstGeom prst="rect">
            <a:avLst/>
          </a:prstGeom>
          <a:noFill/>
        </p:spPr>
        <p:txBody>
          <a:bodyPr wrap="square" rtlCol="0">
            <a:spAutoFit/>
          </a:bodyPr>
          <a:lstStyle/>
          <a:p>
            <a:r>
              <a:rPr lang="it-IT" sz="3600" dirty="0"/>
              <a:t>2020</a:t>
            </a:r>
          </a:p>
        </p:txBody>
      </p:sp>
    </p:spTree>
    <p:extLst>
      <p:ext uri="{BB962C8B-B14F-4D97-AF65-F5344CB8AC3E}">
        <p14:creationId xmlns:p14="http://schemas.microsoft.com/office/powerpoint/2010/main" val="2106494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B89C2F-1040-FB48-8342-1A2A7C9920DF}"/>
              </a:ext>
            </a:extLst>
          </p:cNvPr>
          <p:cNvSpPr>
            <a:spLocks noGrp="1"/>
          </p:cNvSpPr>
          <p:nvPr>
            <p:ph type="title"/>
          </p:nvPr>
        </p:nvSpPr>
        <p:spPr>
          <a:xfrm>
            <a:off x="414147" y="207133"/>
            <a:ext cx="11568301" cy="1325563"/>
          </a:xfrm>
        </p:spPr>
        <p:style>
          <a:lnRef idx="2">
            <a:schemeClr val="accent4">
              <a:shade val="50000"/>
            </a:schemeClr>
          </a:lnRef>
          <a:fillRef idx="1">
            <a:schemeClr val="accent4"/>
          </a:fillRef>
          <a:effectRef idx="0">
            <a:schemeClr val="accent4"/>
          </a:effectRef>
          <a:fontRef idx="minor">
            <a:schemeClr val="lt1"/>
          </a:fontRef>
        </p:style>
        <p:txBody>
          <a:bodyPr/>
          <a:lstStyle/>
          <a:p>
            <a:r>
              <a:rPr lang="it-IT" dirty="0"/>
              <a:t>Il Metodo Grade </a:t>
            </a:r>
            <a:r>
              <a:rPr lang="it-IT" sz="1800" dirty="0"/>
              <a:t>(</a:t>
            </a:r>
            <a:r>
              <a:rPr lang="it-IT" sz="1800" dirty="0" err="1"/>
              <a:t>Grading</a:t>
            </a:r>
            <a:r>
              <a:rPr lang="it-IT" sz="1800" dirty="0"/>
              <a:t> of </a:t>
            </a:r>
            <a:r>
              <a:rPr lang="it-IT" sz="1800" dirty="0" err="1"/>
              <a:t>Recommendations</a:t>
            </a:r>
            <a:r>
              <a:rPr lang="it-IT" sz="1800" dirty="0"/>
              <a:t> </a:t>
            </a:r>
            <a:r>
              <a:rPr lang="it-IT" sz="1800" dirty="0" err="1"/>
              <a:t>Assessment</a:t>
            </a:r>
            <a:r>
              <a:rPr lang="it-IT" sz="1800" dirty="0"/>
              <a:t>, Development and Evaluation)</a:t>
            </a:r>
            <a:endParaRPr lang="it-IT" dirty="0"/>
          </a:p>
        </p:txBody>
      </p:sp>
      <p:sp>
        <p:nvSpPr>
          <p:cNvPr id="3" name="Rettangolo 2">
            <a:extLst>
              <a:ext uri="{FF2B5EF4-FFF2-40B4-BE49-F238E27FC236}">
                <a16:creationId xmlns:a16="http://schemas.microsoft.com/office/drawing/2014/main" id="{D09CD0D6-5416-0144-9782-119EA94A4A0F}"/>
              </a:ext>
            </a:extLst>
          </p:cNvPr>
          <p:cNvSpPr/>
          <p:nvPr/>
        </p:nvSpPr>
        <p:spPr>
          <a:xfrm>
            <a:off x="414148" y="1690688"/>
            <a:ext cx="11568301" cy="3293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285750" indent="-285750" algn="just">
              <a:buFont typeface="Arial" panose="020B0604020202020204" pitchFamily="34" charset="0"/>
              <a:buChar char="•"/>
            </a:pPr>
            <a:r>
              <a:rPr lang="it-IT" sz="2600" dirty="0"/>
              <a:t>Il metodo </a:t>
            </a:r>
            <a:r>
              <a:rPr lang="it-IT" sz="2600" b="1" u="sng" dirty="0"/>
              <a:t>GRADE</a:t>
            </a:r>
            <a:r>
              <a:rPr lang="it-IT" sz="2600" dirty="0"/>
              <a:t> nasce dalla necessità di </a:t>
            </a:r>
            <a:r>
              <a:rPr lang="it-IT" sz="2600" b="1" u="sng" dirty="0">
                <a:effectLst/>
              </a:rPr>
              <a:t>standardizzare </a:t>
            </a:r>
            <a:r>
              <a:rPr lang="it-IT" sz="2600" b="1" u="sng" dirty="0"/>
              <a:t>e </a:t>
            </a:r>
            <a:r>
              <a:rPr lang="it-IT" sz="2600" b="1" u="sng" dirty="0">
                <a:effectLst/>
              </a:rPr>
              <a:t>rendere trasparente </a:t>
            </a:r>
            <a:r>
              <a:rPr lang="it-IT" sz="2600" b="1" u="sng" dirty="0"/>
              <a:t>il processo </a:t>
            </a:r>
            <a:r>
              <a:rPr lang="it-IT" sz="2600" dirty="0"/>
              <a:t>con cui vengono valutate la </a:t>
            </a:r>
            <a:r>
              <a:rPr lang="it-IT" sz="2600" dirty="0" err="1"/>
              <a:t>qualita</a:t>
            </a:r>
            <a:r>
              <a:rPr lang="it-IT" sz="2600" dirty="0"/>
              <a:t>̀ delle prove disponibili e la forza delle raccomandazioni per la produzione di linee-guida. </a:t>
            </a:r>
            <a:endParaRPr lang="it-IT" sz="2600" dirty="0">
              <a:effectLst/>
            </a:endParaRPr>
          </a:p>
          <a:p>
            <a:pPr marL="285750" indent="-285750" algn="just">
              <a:buFont typeface="Arial" panose="020B0604020202020204" pitchFamily="34" charset="0"/>
              <a:buChar char="•"/>
            </a:pPr>
            <a:r>
              <a:rPr lang="it-IT" sz="2600" dirty="0"/>
              <a:t>Nato nel 2000 oggi è strumento di riferimento per la formulazione di raccomandazioni cliniche basate sulle evidenze (</a:t>
            </a:r>
            <a:r>
              <a:rPr lang="it-IT" sz="2600" b="1" u="sng" dirty="0"/>
              <a:t>100 organizzazioni in 19 paesi)</a:t>
            </a:r>
            <a:endParaRPr lang="it-IT" sz="2600" dirty="0"/>
          </a:p>
          <a:p>
            <a:pPr marL="285750" indent="-285750" algn="just">
              <a:buFont typeface="Arial" panose="020B0604020202020204" pitchFamily="34" charset="0"/>
              <a:buChar char="•"/>
            </a:pPr>
            <a:r>
              <a:rPr lang="it-IT" sz="2600" b="1" u="sng" dirty="0"/>
              <a:t>Integrazione d</a:t>
            </a:r>
            <a:r>
              <a:rPr lang="it-IT" sz="2600" dirty="0"/>
              <a:t>ella valutazione della </a:t>
            </a:r>
            <a:r>
              <a:rPr lang="it-IT" sz="2600" dirty="0" err="1"/>
              <a:t>qualita</a:t>
            </a:r>
            <a:r>
              <a:rPr lang="it-IT" sz="2600" dirty="0"/>
              <a:t>̀ metodologica delle prove disponibili con </a:t>
            </a:r>
            <a:r>
              <a:rPr lang="it-IT" sz="2600" b="1" u="sng" dirty="0" err="1"/>
              <a:t>fattibilita</a:t>
            </a:r>
            <a:r>
              <a:rPr lang="it-IT" sz="2600" b="1" u="sng" dirty="0"/>
              <a:t>̀ e </a:t>
            </a:r>
            <a:r>
              <a:rPr lang="it-IT" sz="2600" b="1" u="sng" dirty="0" err="1"/>
              <a:t>trasferibilita</a:t>
            </a:r>
            <a:r>
              <a:rPr lang="it-IT" sz="2600" b="1" u="sng" dirty="0"/>
              <a:t>̀ dell’intervento proposto; benefici e rischi attesi e la loro rilevanza; implicazioni organizzative, economiche, sociali e finanziarie. </a:t>
            </a:r>
            <a:endParaRPr lang="it-IT" sz="2600" b="1" u="sng" dirty="0">
              <a:effectLst/>
            </a:endParaRPr>
          </a:p>
        </p:txBody>
      </p:sp>
      <p:pic>
        <p:nvPicPr>
          <p:cNvPr id="4" name="Immagine 3">
            <a:extLst>
              <a:ext uri="{FF2B5EF4-FFF2-40B4-BE49-F238E27FC236}">
                <a16:creationId xmlns:a16="http://schemas.microsoft.com/office/drawing/2014/main" id="{3A7445C1-C175-B94E-8202-E2E9DD613996}"/>
              </a:ext>
            </a:extLst>
          </p:cNvPr>
          <p:cNvPicPr>
            <a:picLocks noChangeAspect="1"/>
          </p:cNvPicPr>
          <p:nvPr/>
        </p:nvPicPr>
        <p:blipFill>
          <a:blip r:embed="rId2"/>
          <a:stretch>
            <a:fillRect/>
          </a:stretch>
        </p:blipFill>
        <p:spPr>
          <a:xfrm>
            <a:off x="566737" y="5269062"/>
            <a:ext cx="3291765" cy="1416408"/>
          </a:xfrm>
          <a:prstGeom prst="rect">
            <a:avLst/>
          </a:prstGeom>
        </p:spPr>
      </p:pic>
      <p:pic>
        <p:nvPicPr>
          <p:cNvPr id="5" name="Immagine 4">
            <a:extLst>
              <a:ext uri="{FF2B5EF4-FFF2-40B4-BE49-F238E27FC236}">
                <a16:creationId xmlns:a16="http://schemas.microsoft.com/office/drawing/2014/main" id="{0802583F-3B9D-7F4A-A9AB-FE9958E564A5}"/>
              </a:ext>
            </a:extLst>
          </p:cNvPr>
          <p:cNvPicPr>
            <a:picLocks noChangeAspect="1"/>
          </p:cNvPicPr>
          <p:nvPr/>
        </p:nvPicPr>
        <p:blipFill>
          <a:blip r:embed="rId3"/>
          <a:stretch>
            <a:fillRect/>
          </a:stretch>
        </p:blipFill>
        <p:spPr>
          <a:xfrm>
            <a:off x="8305799" y="5269062"/>
            <a:ext cx="1464581" cy="1303188"/>
          </a:xfrm>
          <a:prstGeom prst="rect">
            <a:avLst/>
          </a:prstGeom>
        </p:spPr>
      </p:pic>
      <p:pic>
        <p:nvPicPr>
          <p:cNvPr id="6" name="Immagine 5">
            <a:extLst>
              <a:ext uri="{FF2B5EF4-FFF2-40B4-BE49-F238E27FC236}">
                <a16:creationId xmlns:a16="http://schemas.microsoft.com/office/drawing/2014/main" id="{25FE447A-198A-3345-B2C9-6226556A1324}"/>
              </a:ext>
            </a:extLst>
          </p:cNvPr>
          <p:cNvPicPr>
            <a:picLocks noChangeAspect="1"/>
          </p:cNvPicPr>
          <p:nvPr/>
        </p:nvPicPr>
        <p:blipFill rotWithShape="1">
          <a:blip r:embed="rId4"/>
          <a:srcRect l="42514" t="49798"/>
          <a:stretch/>
        </p:blipFill>
        <p:spPr>
          <a:xfrm>
            <a:off x="4724955" y="5240565"/>
            <a:ext cx="2042682" cy="1331685"/>
          </a:xfrm>
          <a:prstGeom prst="rect">
            <a:avLst/>
          </a:prstGeom>
        </p:spPr>
      </p:pic>
    </p:spTree>
    <p:extLst>
      <p:ext uri="{BB962C8B-B14F-4D97-AF65-F5344CB8AC3E}">
        <p14:creationId xmlns:p14="http://schemas.microsoft.com/office/powerpoint/2010/main" val="995203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DCB2F995-D4AB-D643-B74F-5C09BB8F945F}"/>
              </a:ext>
            </a:extLst>
          </p:cNvPr>
          <p:cNvSpPr/>
          <p:nvPr/>
        </p:nvSpPr>
        <p:spPr>
          <a:xfrm>
            <a:off x="838200" y="1864662"/>
            <a:ext cx="10817902" cy="3970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r>
              <a:rPr lang="it-IT" sz="2800" dirty="0"/>
              <a:t>1. la forza delle raccomandazioni non dipende  </a:t>
            </a:r>
            <a:r>
              <a:rPr lang="it-IT" sz="2800" dirty="0" err="1"/>
              <a:t>piu</a:t>
            </a:r>
            <a:r>
              <a:rPr lang="it-IT" sz="2800" dirty="0"/>
              <a:t>̀ unicamente dal tipo di </a:t>
            </a:r>
            <a:r>
              <a:rPr lang="it-IT" sz="2800" dirty="0" err="1"/>
              <a:t>studio,</a:t>
            </a:r>
            <a:r>
              <a:rPr lang="it-IT" sz="2800" b="1" u="sng" dirty="0" err="1"/>
              <a:t>body</a:t>
            </a:r>
            <a:r>
              <a:rPr lang="it-IT" sz="2800" b="1" u="sng" dirty="0"/>
              <a:t> of </a:t>
            </a:r>
            <a:r>
              <a:rPr lang="it-IT" sz="2800" b="1" u="sng" dirty="0" err="1"/>
              <a:t>evidence</a:t>
            </a:r>
            <a:endParaRPr lang="it-IT" sz="2800" dirty="0"/>
          </a:p>
          <a:p>
            <a:pPr algn="just"/>
            <a:r>
              <a:rPr lang="it-IT" sz="2800" dirty="0"/>
              <a:t>2. la raccomandazione non dipende solo dalle evidenze, ma anche dalla </a:t>
            </a:r>
            <a:r>
              <a:rPr lang="it-IT" sz="2800" b="1" u="sng" dirty="0" err="1"/>
              <a:t>disponibilita</a:t>
            </a:r>
            <a:r>
              <a:rPr lang="it-IT" sz="2800" b="1" u="sng" dirty="0"/>
              <a:t>̀ delle risorse e dalle aspettative e dalle preferenze espresse dal paziente; </a:t>
            </a:r>
            <a:endParaRPr lang="it-IT" sz="2800" b="1" u="sng" dirty="0">
              <a:effectLst/>
            </a:endParaRPr>
          </a:p>
          <a:p>
            <a:pPr algn="just"/>
            <a:r>
              <a:rPr lang="it-IT" sz="2800" dirty="0"/>
              <a:t>3. l’efficacia deve essere sempre valutata in relazione agli </a:t>
            </a:r>
            <a:r>
              <a:rPr lang="it-IT" sz="2800" b="1" u="sng" dirty="0"/>
              <a:t>esiti,</a:t>
            </a:r>
            <a:r>
              <a:rPr lang="it-IT" sz="2800" dirty="0"/>
              <a:t> ai </a:t>
            </a:r>
            <a:r>
              <a:rPr lang="it-IT" sz="2800" b="1" u="sng" dirty="0"/>
              <a:t>risultat</a:t>
            </a:r>
            <a:r>
              <a:rPr lang="it-IT" sz="2800" dirty="0"/>
              <a:t>i che si vogliono ottenere e a quanto quell’esito è </a:t>
            </a:r>
            <a:r>
              <a:rPr lang="it-IT" sz="2800" b="1" u="sng" dirty="0"/>
              <a:t>critico</a:t>
            </a:r>
            <a:r>
              <a:rPr lang="it-IT" sz="2800" dirty="0"/>
              <a:t>.</a:t>
            </a:r>
          </a:p>
          <a:p>
            <a:pPr algn="just"/>
            <a:br>
              <a:rPr lang="it-IT" sz="2800" dirty="0"/>
            </a:br>
            <a:r>
              <a:rPr lang="it-IT" sz="2800" b="1" u="sng" dirty="0"/>
              <a:t>Non esiste, in altre parole, un’efficacia determinabile in senso assoluto</a:t>
            </a:r>
            <a:r>
              <a:rPr lang="it-IT" sz="2800" dirty="0"/>
              <a:t>. </a:t>
            </a:r>
            <a:endParaRPr lang="it-IT" sz="2800" dirty="0">
              <a:effectLst/>
            </a:endParaRPr>
          </a:p>
        </p:txBody>
      </p:sp>
      <p:sp>
        <p:nvSpPr>
          <p:cNvPr id="4" name="Titolo 1">
            <a:extLst>
              <a:ext uri="{FF2B5EF4-FFF2-40B4-BE49-F238E27FC236}">
                <a16:creationId xmlns:a16="http://schemas.microsoft.com/office/drawing/2014/main" id="{8E47FF18-D8FE-A848-A621-15A393F744C1}"/>
              </a:ext>
            </a:extLst>
          </p:cNvPr>
          <p:cNvSpPr txBox="1">
            <a:spLocks/>
          </p:cNvSpPr>
          <p:nvPr/>
        </p:nvSpPr>
        <p:spPr>
          <a:xfrm>
            <a:off x="838200" y="365125"/>
            <a:ext cx="10817902" cy="13255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a:solidFill>
                  <a:schemeClr val="bg1"/>
                </a:solidFill>
              </a:rPr>
              <a:t>Il Metodo Grade: le novità </a:t>
            </a:r>
          </a:p>
        </p:txBody>
      </p:sp>
      <p:pic>
        <p:nvPicPr>
          <p:cNvPr id="5" name="Immagine 4">
            <a:extLst>
              <a:ext uri="{FF2B5EF4-FFF2-40B4-BE49-F238E27FC236}">
                <a16:creationId xmlns:a16="http://schemas.microsoft.com/office/drawing/2014/main" id="{449C4184-7745-6744-9989-41971EFC66E6}"/>
              </a:ext>
            </a:extLst>
          </p:cNvPr>
          <p:cNvPicPr>
            <a:picLocks noChangeAspect="1"/>
          </p:cNvPicPr>
          <p:nvPr/>
        </p:nvPicPr>
        <p:blipFill>
          <a:blip r:embed="rId2"/>
          <a:stretch>
            <a:fillRect/>
          </a:stretch>
        </p:blipFill>
        <p:spPr>
          <a:xfrm>
            <a:off x="10629892" y="5834980"/>
            <a:ext cx="955819" cy="850490"/>
          </a:xfrm>
          <a:prstGeom prst="rect">
            <a:avLst/>
          </a:prstGeom>
        </p:spPr>
      </p:pic>
    </p:spTree>
    <p:extLst>
      <p:ext uri="{BB962C8B-B14F-4D97-AF65-F5344CB8AC3E}">
        <p14:creationId xmlns:p14="http://schemas.microsoft.com/office/powerpoint/2010/main" val="2314985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C877956-DDC5-EE44-8C4B-5A0E94D02617}"/>
              </a:ext>
            </a:extLst>
          </p:cNvPr>
          <p:cNvPicPr>
            <a:picLocks noChangeAspect="1"/>
          </p:cNvPicPr>
          <p:nvPr/>
        </p:nvPicPr>
        <p:blipFill>
          <a:blip r:embed="rId2"/>
          <a:stretch>
            <a:fillRect/>
          </a:stretch>
        </p:blipFill>
        <p:spPr>
          <a:xfrm>
            <a:off x="1066800" y="514350"/>
            <a:ext cx="10058400" cy="5829300"/>
          </a:xfrm>
          <a:prstGeom prst="rect">
            <a:avLst/>
          </a:prstGeom>
        </p:spPr>
      </p:pic>
    </p:spTree>
    <p:extLst>
      <p:ext uri="{BB962C8B-B14F-4D97-AF65-F5344CB8AC3E}">
        <p14:creationId xmlns:p14="http://schemas.microsoft.com/office/powerpoint/2010/main" val="2776217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6AD1F42B-FA73-6048-91AF-2394778CE44D}"/>
              </a:ext>
            </a:extLst>
          </p:cNvPr>
          <p:cNvSpPr/>
          <p:nvPr/>
        </p:nvSpPr>
        <p:spPr>
          <a:xfrm>
            <a:off x="491376" y="1671089"/>
            <a:ext cx="11282273" cy="3108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buFont typeface="+mj-lt"/>
              <a:buAutoNum type="arabicPeriod"/>
            </a:pPr>
            <a:r>
              <a:rPr lang="it-IT" sz="2800" dirty="0">
                <a:solidFill>
                  <a:schemeClr val="bg1"/>
                </a:solidFill>
                <a:latin typeface="ArialMT"/>
              </a:rPr>
              <a:t>Definizione del problema (domande o PICO)</a:t>
            </a:r>
          </a:p>
          <a:p>
            <a:pPr>
              <a:buFont typeface="+mj-lt"/>
              <a:buAutoNum type="arabicPeriod"/>
            </a:pPr>
            <a:r>
              <a:rPr lang="it-IT" sz="2800" dirty="0">
                <a:solidFill>
                  <a:schemeClr val="bg1"/>
                </a:solidFill>
                <a:latin typeface="ArialMT"/>
              </a:rPr>
              <a:t>Scelta e definizione della importanza relativa degli </a:t>
            </a:r>
            <a:r>
              <a:rPr lang="it-IT" sz="2800" dirty="0" err="1">
                <a:solidFill>
                  <a:schemeClr val="bg1"/>
                </a:solidFill>
                <a:latin typeface="ArialMT"/>
              </a:rPr>
              <a:t>outcome</a:t>
            </a:r>
            <a:r>
              <a:rPr lang="it-IT" sz="2800" dirty="0">
                <a:solidFill>
                  <a:schemeClr val="bg1"/>
                </a:solidFill>
                <a:latin typeface="ArialMT"/>
              </a:rPr>
              <a:t> (DELPHI)</a:t>
            </a:r>
          </a:p>
          <a:p>
            <a:pPr>
              <a:buFont typeface="+mj-lt"/>
              <a:buAutoNum type="arabicPeriod"/>
            </a:pPr>
            <a:r>
              <a:rPr lang="it-IT" sz="2800" dirty="0">
                <a:solidFill>
                  <a:schemeClr val="bg1"/>
                </a:solidFill>
                <a:latin typeface="ArialMT"/>
              </a:rPr>
              <a:t>Ricerca sistematica delle evidenze </a:t>
            </a:r>
          </a:p>
          <a:p>
            <a:pPr>
              <a:buFont typeface="+mj-lt"/>
              <a:buAutoNum type="arabicPeriod"/>
            </a:pPr>
            <a:r>
              <a:rPr lang="it-IT" sz="2800" dirty="0">
                <a:solidFill>
                  <a:schemeClr val="bg1"/>
                </a:solidFill>
                <a:latin typeface="ArialMT"/>
              </a:rPr>
              <a:t>Valutazione della </a:t>
            </a:r>
            <a:r>
              <a:rPr lang="it-IT" sz="2800" dirty="0" err="1">
                <a:solidFill>
                  <a:schemeClr val="bg1"/>
                </a:solidFill>
                <a:latin typeface="ArialMT"/>
              </a:rPr>
              <a:t>qualita</a:t>
            </a:r>
            <a:r>
              <a:rPr lang="it-IT" sz="2800" dirty="0">
                <a:solidFill>
                  <a:schemeClr val="bg1"/>
                </a:solidFill>
                <a:latin typeface="ArialMT"/>
              </a:rPr>
              <a:t>̀ delle evidenze e sintesi in tavole sinottiche </a:t>
            </a:r>
          </a:p>
          <a:p>
            <a:pPr>
              <a:buFont typeface="+mj-lt"/>
              <a:buAutoNum type="arabicPeriod"/>
            </a:pPr>
            <a:r>
              <a:rPr lang="it-IT" sz="2800" dirty="0">
                <a:solidFill>
                  <a:schemeClr val="bg1"/>
                </a:solidFill>
                <a:latin typeface="ArialMT"/>
              </a:rPr>
              <a:t>Rapporto benefici-rischi (considerando </a:t>
            </a:r>
            <a:r>
              <a:rPr lang="it-IT" sz="2800" dirty="0" err="1">
                <a:solidFill>
                  <a:schemeClr val="bg1"/>
                </a:solidFill>
                <a:latin typeface="ArialMT"/>
              </a:rPr>
              <a:t>fattibilita</a:t>
            </a:r>
            <a:r>
              <a:rPr lang="it-IT" sz="2800" dirty="0">
                <a:solidFill>
                  <a:schemeClr val="bg1"/>
                </a:solidFill>
                <a:latin typeface="ArialMT"/>
              </a:rPr>
              <a:t>̀ e </a:t>
            </a:r>
            <a:r>
              <a:rPr lang="it-IT" sz="2800" dirty="0" err="1">
                <a:solidFill>
                  <a:schemeClr val="bg1"/>
                </a:solidFill>
                <a:latin typeface="ArialMT"/>
              </a:rPr>
              <a:t>trasferibilita</a:t>
            </a:r>
            <a:r>
              <a:rPr lang="it-IT" sz="2800" dirty="0">
                <a:solidFill>
                  <a:schemeClr val="bg1"/>
                </a:solidFill>
                <a:latin typeface="ArialMT"/>
              </a:rPr>
              <a:t>̀) </a:t>
            </a:r>
          </a:p>
          <a:p>
            <a:pPr>
              <a:buFont typeface="+mj-lt"/>
              <a:buAutoNum type="arabicPeriod"/>
            </a:pPr>
            <a:r>
              <a:rPr lang="it-IT" sz="2800" dirty="0">
                <a:solidFill>
                  <a:schemeClr val="bg1"/>
                </a:solidFill>
                <a:latin typeface="ArialMT"/>
              </a:rPr>
              <a:t>Definizione della forza delle raccomandazioni </a:t>
            </a:r>
          </a:p>
        </p:txBody>
      </p:sp>
      <p:pic>
        <p:nvPicPr>
          <p:cNvPr id="5" name="Immagine 4">
            <a:extLst>
              <a:ext uri="{FF2B5EF4-FFF2-40B4-BE49-F238E27FC236}">
                <a16:creationId xmlns:a16="http://schemas.microsoft.com/office/drawing/2014/main" id="{F247E050-15B4-BA47-9FBE-4DA5953AE0A4}"/>
              </a:ext>
            </a:extLst>
          </p:cNvPr>
          <p:cNvPicPr>
            <a:picLocks noChangeAspect="1"/>
          </p:cNvPicPr>
          <p:nvPr/>
        </p:nvPicPr>
        <p:blipFill>
          <a:blip r:embed="rId2"/>
          <a:stretch>
            <a:fillRect/>
          </a:stretch>
        </p:blipFill>
        <p:spPr>
          <a:xfrm>
            <a:off x="8153399" y="4895222"/>
            <a:ext cx="2754163" cy="1962777"/>
          </a:xfrm>
          <a:prstGeom prst="rect">
            <a:avLst/>
          </a:prstGeom>
        </p:spPr>
      </p:pic>
      <p:sp>
        <p:nvSpPr>
          <p:cNvPr id="6" name="Titolo 1">
            <a:extLst>
              <a:ext uri="{FF2B5EF4-FFF2-40B4-BE49-F238E27FC236}">
                <a16:creationId xmlns:a16="http://schemas.microsoft.com/office/drawing/2014/main" id="{E8DC0D86-7048-9A46-857A-B83768B3CC0C}"/>
              </a:ext>
            </a:extLst>
          </p:cNvPr>
          <p:cNvSpPr txBox="1">
            <a:spLocks/>
          </p:cNvSpPr>
          <p:nvPr/>
        </p:nvSpPr>
        <p:spPr>
          <a:xfrm>
            <a:off x="491375" y="229936"/>
            <a:ext cx="11282273" cy="13255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dirty="0">
                <a:solidFill>
                  <a:schemeClr val="bg1"/>
                </a:solidFill>
              </a:rPr>
              <a:t>Il Metodo Grade: le fasi</a:t>
            </a:r>
          </a:p>
        </p:txBody>
      </p:sp>
      <p:pic>
        <p:nvPicPr>
          <p:cNvPr id="7" name="Immagine 6">
            <a:extLst>
              <a:ext uri="{FF2B5EF4-FFF2-40B4-BE49-F238E27FC236}">
                <a16:creationId xmlns:a16="http://schemas.microsoft.com/office/drawing/2014/main" id="{251A2243-BF72-6645-9CD9-73749AA83C98}"/>
              </a:ext>
            </a:extLst>
          </p:cNvPr>
          <p:cNvPicPr>
            <a:picLocks noChangeAspect="1"/>
          </p:cNvPicPr>
          <p:nvPr/>
        </p:nvPicPr>
        <p:blipFill>
          <a:blip r:embed="rId3"/>
          <a:stretch>
            <a:fillRect/>
          </a:stretch>
        </p:blipFill>
        <p:spPr>
          <a:xfrm>
            <a:off x="491375" y="5383565"/>
            <a:ext cx="1108212" cy="986090"/>
          </a:xfrm>
          <a:prstGeom prst="rect">
            <a:avLst/>
          </a:prstGeom>
        </p:spPr>
      </p:pic>
    </p:spTree>
    <p:extLst>
      <p:ext uri="{BB962C8B-B14F-4D97-AF65-F5344CB8AC3E}">
        <p14:creationId xmlns:p14="http://schemas.microsoft.com/office/powerpoint/2010/main" val="3154765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1A57222-D8CB-DE47-85FC-7C4D031B26D5}"/>
              </a:ext>
            </a:extLst>
          </p:cNvPr>
          <p:cNvPicPr>
            <a:picLocks noChangeAspect="1"/>
          </p:cNvPicPr>
          <p:nvPr/>
        </p:nvPicPr>
        <p:blipFill>
          <a:blip r:embed="rId2"/>
          <a:stretch>
            <a:fillRect/>
          </a:stretch>
        </p:blipFill>
        <p:spPr>
          <a:xfrm>
            <a:off x="768246" y="565150"/>
            <a:ext cx="4419600" cy="5727700"/>
          </a:xfrm>
          <a:prstGeom prst="rect">
            <a:avLst/>
          </a:prstGeom>
        </p:spPr>
      </p:pic>
      <p:sp>
        <p:nvSpPr>
          <p:cNvPr id="4" name="CasellaDiTesto 3">
            <a:extLst>
              <a:ext uri="{FF2B5EF4-FFF2-40B4-BE49-F238E27FC236}">
                <a16:creationId xmlns:a16="http://schemas.microsoft.com/office/drawing/2014/main" id="{F7449A5A-2870-BC43-A413-D37DE42A710B}"/>
              </a:ext>
            </a:extLst>
          </p:cNvPr>
          <p:cNvSpPr txBox="1"/>
          <p:nvPr/>
        </p:nvSpPr>
        <p:spPr>
          <a:xfrm>
            <a:off x="5327284" y="1439550"/>
            <a:ext cx="6354580" cy="4247317"/>
          </a:xfrm>
          <a:prstGeom prst="rect">
            <a:avLst/>
          </a:prstGeom>
          <a:noFill/>
        </p:spPr>
        <p:txBody>
          <a:bodyPr wrap="square" rtlCol="0">
            <a:spAutoFit/>
          </a:bodyPr>
          <a:lstStyle/>
          <a:p>
            <a:r>
              <a:rPr lang="it-IT" dirty="0"/>
              <a:t>Manuale metodologico del Sistema Nazionale Linee Guida dell’Istituto Superiore di Sanità (http://</a:t>
            </a:r>
            <a:r>
              <a:rPr lang="it-IT" dirty="0" err="1"/>
              <a:t>www.snlg-iss.it</a:t>
            </a:r>
            <a:r>
              <a:rPr lang="it-IT" dirty="0"/>
              <a:t>). </a:t>
            </a:r>
          </a:p>
          <a:p>
            <a:endParaRPr lang="it-IT" dirty="0"/>
          </a:p>
          <a:p>
            <a:r>
              <a:rPr lang="it-IT" b="1" dirty="0"/>
              <a:t>GRUPPO DI LAVORO DELLA LINEE GUIDA </a:t>
            </a:r>
          </a:p>
          <a:p>
            <a:endParaRPr lang="it-IT" dirty="0"/>
          </a:p>
          <a:p>
            <a:r>
              <a:rPr lang="it-IT" b="1" dirty="0"/>
              <a:t>COORDINATORE </a:t>
            </a:r>
            <a:endParaRPr lang="it-IT" dirty="0"/>
          </a:p>
          <a:p>
            <a:r>
              <a:rPr lang="it-IT" dirty="0"/>
              <a:t>De Luca Maurizio  </a:t>
            </a:r>
          </a:p>
          <a:p>
            <a:r>
              <a:rPr lang="it-IT" b="1" dirty="0"/>
              <a:t>CO-CORDINATORI </a:t>
            </a:r>
            <a:endParaRPr lang="it-IT" dirty="0"/>
          </a:p>
          <a:p>
            <a:r>
              <a:rPr lang="it-IT" dirty="0"/>
              <a:t>Piatto Giacomo </a:t>
            </a:r>
          </a:p>
          <a:p>
            <a:r>
              <a:rPr lang="it-IT" b="1" dirty="0"/>
              <a:t>METODOLOGO </a:t>
            </a:r>
            <a:endParaRPr lang="it-IT" dirty="0"/>
          </a:p>
          <a:p>
            <a:r>
              <a:rPr lang="it-IT" dirty="0" err="1"/>
              <a:t>Monami</a:t>
            </a:r>
            <a:r>
              <a:rPr lang="it-IT" dirty="0"/>
              <a:t> Matteo </a:t>
            </a:r>
          </a:p>
          <a:p>
            <a:r>
              <a:rPr lang="it-IT" b="1" dirty="0"/>
              <a:t>EVIDENCE REVIEW TEAM </a:t>
            </a:r>
          </a:p>
          <a:p>
            <a:r>
              <a:rPr lang="it-IT" b="1" dirty="0">
                <a:effectLst/>
              </a:rPr>
              <a:t>COMITATO DI SCRITTURA</a:t>
            </a:r>
            <a:endParaRPr lang="it-IT" dirty="0">
              <a:effectLst/>
            </a:endParaRPr>
          </a:p>
          <a:p>
            <a:r>
              <a:rPr lang="it-IT" b="1" dirty="0"/>
              <a:t>DOCUMENTALISTI </a:t>
            </a:r>
          </a:p>
          <a:p>
            <a:r>
              <a:rPr lang="it-IT" b="1" dirty="0"/>
              <a:t>OMITATO DI REVISIONE </a:t>
            </a:r>
            <a:endParaRPr lang="it-IT" dirty="0">
              <a:effectLst/>
            </a:endParaRPr>
          </a:p>
        </p:txBody>
      </p:sp>
      <p:sp>
        <p:nvSpPr>
          <p:cNvPr id="5" name="CasellaDiTesto 4">
            <a:extLst>
              <a:ext uri="{FF2B5EF4-FFF2-40B4-BE49-F238E27FC236}">
                <a16:creationId xmlns:a16="http://schemas.microsoft.com/office/drawing/2014/main" id="{227BEEBF-6598-AF41-B606-A5F5033F2121}"/>
              </a:ext>
            </a:extLst>
          </p:cNvPr>
          <p:cNvSpPr txBox="1"/>
          <p:nvPr/>
        </p:nvSpPr>
        <p:spPr>
          <a:xfrm>
            <a:off x="304800" y="211207"/>
            <a:ext cx="3962400" cy="707886"/>
          </a:xfrm>
          <a:prstGeom prst="rect">
            <a:avLst/>
          </a:prstGeom>
          <a:noFill/>
        </p:spPr>
        <p:txBody>
          <a:bodyPr wrap="square" rtlCol="0">
            <a:spAutoFit/>
          </a:bodyPr>
          <a:lstStyle/>
          <a:p>
            <a:r>
              <a:rPr lang="it-IT" sz="4000" dirty="0"/>
              <a:t>2023</a:t>
            </a:r>
          </a:p>
        </p:txBody>
      </p:sp>
    </p:spTree>
    <p:extLst>
      <p:ext uri="{BB962C8B-B14F-4D97-AF65-F5344CB8AC3E}">
        <p14:creationId xmlns:p14="http://schemas.microsoft.com/office/powerpoint/2010/main" val="3117959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90F811D-1DE9-2D4B-BAC0-A269E23D3476}"/>
              </a:ext>
            </a:extLst>
          </p:cNvPr>
          <p:cNvSpPr/>
          <p:nvPr/>
        </p:nvSpPr>
        <p:spPr>
          <a:xfrm>
            <a:off x="133350" y="1591347"/>
            <a:ext cx="11734800" cy="4708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algn="just">
              <a:buFont typeface="Arial" panose="020B0604020202020204" pitchFamily="34" charset="0"/>
              <a:buChar char="•"/>
            </a:pPr>
            <a:endParaRPr lang="it-IT" sz="2000" dirty="0">
              <a:solidFill>
                <a:schemeClr val="bg1"/>
              </a:solidFill>
              <a:latin typeface="Calibri" panose="020F0502020204030204" pitchFamily="34" charset="0"/>
            </a:endParaRPr>
          </a:p>
          <a:p>
            <a:pPr marL="342900" indent="-342900" algn="just">
              <a:buFont typeface="Arial" panose="020B0604020202020204" pitchFamily="34" charset="0"/>
              <a:buChar char="•"/>
            </a:pPr>
            <a:r>
              <a:rPr lang="it-IT" sz="2000" dirty="0">
                <a:solidFill>
                  <a:schemeClr val="bg1"/>
                </a:solidFill>
                <a:latin typeface="Calibri" panose="020F0502020204030204" pitchFamily="34" charset="0"/>
              </a:rPr>
              <a:t>Per ogni domanda, il gruppo di esperti ha definito una serie di </a:t>
            </a:r>
            <a:r>
              <a:rPr lang="it-IT" sz="2000" b="1" u="sng" dirty="0">
                <a:solidFill>
                  <a:schemeClr val="bg1"/>
                </a:solidFill>
                <a:latin typeface="Calibri" panose="020F0502020204030204" pitchFamily="34" charset="0"/>
              </a:rPr>
              <a:t>esiti clinici</a:t>
            </a:r>
            <a:r>
              <a:rPr lang="it-IT" sz="2000" dirty="0">
                <a:solidFill>
                  <a:schemeClr val="bg1"/>
                </a:solidFill>
                <a:latin typeface="Calibri" panose="020F0502020204030204" pitchFamily="34" charset="0"/>
              </a:rPr>
              <a:t>, potenzialmente rilevanti per la scelta delle diverse opzioni cliniche. </a:t>
            </a:r>
          </a:p>
          <a:p>
            <a:pPr marL="342900" indent="-342900" algn="just">
              <a:buFont typeface="Arial" panose="020B0604020202020204" pitchFamily="34" charset="0"/>
              <a:buChar char="•"/>
            </a:pPr>
            <a:endParaRPr lang="it-IT" sz="2000" dirty="0">
              <a:solidFill>
                <a:schemeClr val="bg1"/>
              </a:solidFill>
              <a:latin typeface="Calibri" panose="020F0502020204030204" pitchFamily="34" charset="0"/>
            </a:endParaRPr>
          </a:p>
          <a:p>
            <a:pPr marL="342900" indent="-342900" algn="just">
              <a:buFont typeface="Arial" panose="020B0604020202020204" pitchFamily="34" charset="0"/>
              <a:buChar char="•"/>
            </a:pPr>
            <a:r>
              <a:rPr lang="it-IT" sz="2000" dirty="0">
                <a:solidFill>
                  <a:schemeClr val="bg1"/>
                </a:solidFill>
                <a:latin typeface="Calibri" panose="020F0502020204030204" pitchFamily="34" charset="0"/>
              </a:rPr>
              <a:t>Ogni esito è stato valutato (da 1 a 9) in base alla sua importanza; quelli che hanno ricevuto  un punteggio pari o superiore a 7 sono stati classificati come </a:t>
            </a:r>
            <a:r>
              <a:rPr lang="it-IT" sz="2000" b="1" u="sng" dirty="0">
                <a:solidFill>
                  <a:schemeClr val="bg1"/>
                </a:solidFill>
                <a:latin typeface="Calibri" panose="020F0502020204030204" pitchFamily="34" charset="0"/>
              </a:rPr>
              <a:t>"critici"</a:t>
            </a:r>
            <a:r>
              <a:rPr lang="it-IT" sz="2000" dirty="0">
                <a:solidFill>
                  <a:schemeClr val="bg1"/>
                </a:solidFill>
                <a:latin typeface="Calibri" panose="020F0502020204030204" pitchFamily="34" charset="0"/>
              </a:rPr>
              <a:t> e hanno rappresentato la base per lo sviluppo della raccomandazione. </a:t>
            </a:r>
          </a:p>
          <a:p>
            <a:pPr marL="342900" indent="-342900" algn="just">
              <a:buFont typeface="Arial" panose="020B0604020202020204" pitchFamily="34" charset="0"/>
              <a:buChar char="•"/>
            </a:pPr>
            <a:endParaRPr lang="it-IT" sz="2000" dirty="0">
              <a:solidFill>
                <a:schemeClr val="bg1"/>
              </a:solidFill>
              <a:latin typeface="Calibri" panose="020F0502020204030204" pitchFamily="34" charset="0"/>
            </a:endParaRPr>
          </a:p>
          <a:p>
            <a:pPr marL="342900" indent="-342900" algn="just">
              <a:buFont typeface="Arial" panose="020B0604020202020204" pitchFamily="34" charset="0"/>
              <a:buChar char="•"/>
            </a:pPr>
            <a:r>
              <a:rPr lang="it-IT" sz="2000" dirty="0">
                <a:solidFill>
                  <a:schemeClr val="bg1"/>
                </a:solidFill>
              </a:rPr>
              <a:t>Per ogni esito critico, il team di revisione delle evidenze ha eseguito una </a:t>
            </a:r>
            <a:r>
              <a:rPr lang="it-IT" sz="2000" b="1" u="sng" dirty="0">
                <a:solidFill>
                  <a:schemeClr val="bg1"/>
                </a:solidFill>
              </a:rPr>
              <a:t>revisione sistematica degli studi pertinenti</a:t>
            </a:r>
            <a:r>
              <a:rPr lang="it-IT" sz="2000" dirty="0">
                <a:solidFill>
                  <a:schemeClr val="bg1"/>
                </a:solidFill>
              </a:rPr>
              <a:t>, predefinendo le strategie di ricerca e i criteri di inclusione ed eseguendo </a:t>
            </a:r>
            <a:r>
              <a:rPr lang="it-IT" sz="2000" b="1" u="sng" dirty="0">
                <a:solidFill>
                  <a:schemeClr val="bg1"/>
                </a:solidFill>
              </a:rPr>
              <a:t>meta-analisi</a:t>
            </a:r>
            <a:r>
              <a:rPr lang="it-IT" sz="2000" dirty="0">
                <a:solidFill>
                  <a:schemeClr val="bg1"/>
                </a:solidFill>
              </a:rPr>
              <a:t> quando possibile. </a:t>
            </a:r>
          </a:p>
          <a:p>
            <a:pPr marL="342900" indent="-342900" algn="just">
              <a:buFont typeface="Arial" panose="020B0604020202020204" pitchFamily="34" charset="0"/>
              <a:buChar char="•"/>
            </a:pPr>
            <a:endParaRPr lang="it-IT" sz="2000" dirty="0">
              <a:solidFill>
                <a:schemeClr val="bg1"/>
              </a:solidFill>
            </a:endParaRPr>
          </a:p>
          <a:p>
            <a:pPr marL="342900" indent="-342900" algn="just">
              <a:buFont typeface="Arial" panose="020B0604020202020204" pitchFamily="34" charset="0"/>
              <a:buChar char="•"/>
            </a:pPr>
            <a:r>
              <a:rPr lang="it-IT" sz="2000" dirty="0">
                <a:solidFill>
                  <a:schemeClr val="bg1"/>
                </a:solidFill>
              </a:rPr>
              <a:t>Considerazioni </a:t>
            </a:r>
            <a:r>
              <a:rPr lang="it-IT" sz="2000" b="1" u="sng" dirty="0">
                <a:solidFill>
                  <a:schemeClr val="bg1"/>
                </a:solidFill>
              </a:rPr>
              <a:t>economiche</a:t>
            </a:r>
            <a:r>
              <a:rPr lang="it-IT" sz="2000" dirty="0">
                <a:solidFill>
                  <a:schemeClr val="bg1"/>
                </a:solidFill>
              </a:rPr>
              <a:t> (di solito basate sul rapporto costo-</a:t>
            </a:r>
            <a:r>
              <a:rPr lang="it-IT" sz="2000" dirty="0" err="1">
                <a:solidFill>
                  <a:schemeClr val="bg1"/>
                </a:solidFill>
              </a:rPr>
              <a:t>utilita</a:t>
            </a:r>
            <a:r>
              <a:rPr lang="it-IT" sz="2000" dirty="0">
                <a:solidFill>
                  <a:schemeClr val="bg1"/>
                </a:solidFill>
              </a:rPr>
              <a:t>̀, quando possibile), l'impatto organizzativo, l'</a:t>
            </a:r>
            <a:r>
              <a:rPr lang="it-IT" sz="2000" dirty="0" err="1">
                <a:solidFill>
                  <a:schemeClr val="bg1"/>
                </a:solidFill>
              </a:rPr>
              <a:t>equita</a:t>
            </a:r>
            <a:r>
              <a:rPr lang="it-IT" sz="2000" dirty="0">
                <a:solidFill>
                  <a:schemeClr val="bg1"/>
                </a:solidFill>
              </a:rPr>
              <a:t>̀, l'</a:t>
            </a:r>
            <a:r>
              <a:rPr lang="it-IT" sz="2000" dirty="0" err="1">
                <a:solidFill>
                  <a:schemeClr val="bg1"/>
                </a:solidFill>
              </a:rPr>
              <a:t>accettabilita</a:t>
            </a:r>
            <a:r>
              <a:rPr lang="it-IT" sz="2000" dirty="0">
                <a:solidFill>
                  <a:schemeClr val="bg1"/>
                </a:solidFill>
              </a:rPr>
              <a:t>̀ e la </a:t>
            </a:r>
            <a:r>
              <a:rPr lang="it-IT" sz="2000" dirty="0" err="1">
                <a:solidFill>
                  <a:schemeClr val="bg1"/>
                </a:solidFill>
              </a:rPr>
              <a:t>fattibilita</a:t>
            </a:r>
            <a:r>
              <a:rPr lang="it-IT" sz="2000" dirty="0">
                <a:solidFill>
                  <a:schemeClr val="bg1"/>
                </a:solidFill>
              </a:rPr>
              <a:t>̀. La raccomandazione finale include tutti questi elementi </a:t>
            </a:r>
          </a:p>
          <a:p>
            <a:pPr marL="342900" indent="-342900" algn="just">
              <a:buFont typeface="Arial" panose="020B0604020202020204" pitchFamily="34" charset="0"/>
              <a:buChar char="•"/>
            </a:pPr>
            <a:endParaRPr lang="it-IT" sz="2000" dirty="0">
              <a:solidFill>
                <a:schemeClr val="bg1"/>
              </a:solidFill>
            </a:endParaRPr>
          </a:p>
        </p:txBody>
      </p:sp>
      <p:sp>
        <p:nvSpPr>
          <p:cNvPr id="4" name="Rettangolo 3">
            <a:extLst>
              <a:ext uri="{FF2B5EF4-FFF2-40B4-BE49-F238E27FC236}">
                <a16:creationId xmlns:a16="http://schemas.microsoft.com/office/drawing/2014/main" id="{38C1E9D5-95E0-FB4B-A778-BBB147623F58}"/>
              </a:ext>
            </a:extLst>
          </p:cNvPr>
          <p:cNvSpPr/>
          <p:nvPr/>
        </p:nvSpPr>
        <p:spPr>
          <a:xfrm>
            <a:off x="133350" y="237130"/>
            <a:ext cx="8005313" cy="1354217"/>
          </a:xfrm>
          <a:prstGeom prst="rect">
            <a:avLst/>
          </a:prstGeom>
        </p:spPr>
        <p:txBody>
          <a:bodyPr wrap="square">
            <a:spAutoFit/>
          </a:bodyPr>
          <a:lstStyle/>
          <a:p>
            <a:r>
              <a:rPr lang="it-IT" sz="1600" b="1" dirty="0">
                <a:solidFill>
                  <a:srgbClr val="FF3300"/>
                </a:solidFill>
                <a:effectLst/>
                <a:latin typeface="Arial" panose="020B0604020202020204" pitchFamily="34" charset="0"/>
              </a:rPr>
              <a:t>Metodo GRADE </a:t>
            </a:r>
            <a:endParaRPr lang="it-IT" sz="1100" dirty="0"/>
          </a:p>
          <a:p>
            <a:pPr>
              <a:buFont typeface="+mj-lt"/>
              <a:buAutoNum type="arabicPeriod"/>
            </a:pPr>
            <a:r>
              <a:rPr lang="it-IT" sz="1100" dirty="0">
                <a:solidFill>
                  <a:srgbClr val="0000FF"/>
                </a:solidFill>
                <a:latin typeface="ArialMT"/>
              </a:rPr>
              <a:t>Definizione del problema (domande o PICO)</a:t>
            </a:r>
          </a:p>
          <a:p>
            <a:pPr>
              <a:buFont typeface="+mj-lt"/>
              <a:buAutoNum type="arabicPeriod"/>
            </a:pPr>
            <a:r>
              <a:rPr lang="it-IT" sz="1100" dirty="0">
                <a:solidFill>
                  <a:srgbClr val="0000FF"/>
                </a:solidFill>
                <a:latin typeface="ArialMT"/>
              </a:rPr>
              <a:t>Scelta e definizione della importanza relativa degli </a:t>
            </a:r>
            <a:r>
              <a:rPr lang="it-IT" sz="1100" dirty="0" err="1">
                <a:solidFill>
                  <a:srgbClr val="0000FF"/>
                </a:solidFill>
                <a:latin typeface="ArialMT"/>
              </a:rPr>
              <a:t>outcome</a:t>
            </a:r>
            <a:r>
              <a:rPr lang="it-IT" sz="1100" dirty="0">
                <a:solidFill>
                  <a:srgbClr val="0000FF"/>
                </a:solidFill>
                <a:latin typeface="ArialMT"/>
              </a:rPr>
              <a:t> (DELPHI)</a:t>
            </a:r>
          </a:p>
          <a:p>
            <a:pPr>
              <a:buFont typeface="+mj-lt"/>
              <a:buAutoNum type="arabicPeriod"/>
            </a:pPr>
            <a:r>
              <a:rPr lang="it-IT" sz="1100" dirty="0">
                <a:solidFill>
                  <a:srgbClr val="0000FF"/>
                </a:solidFill>
                <a:latin typeface="ArialMT"/>
              </a:rPr>
              <a:t>Ricerca sistematica delle evidenze </a:t>
            </a:r>
          </a:p>
          <a:p>
            <a:pPr>
              <a:buFont typeface="+mj-lt"/>
              <a:buAutoNum type="arabicPeriod"/>
            </a:pPr>
            <a:r>
              <a:rPr lang="it-IT" sz="1100" dirty="0">
                <a:solidFill>
                  <a:srgbClr val="0000FF"/>
                </a:solidFill>
                <a:latin typeface="ArialMT"/>
              </a:rPr>
              <a:t>Valutazione della </a:t>
            </a:r>
            <a:r>
              <a:rPr lang="it-IT" sz="1100" dirty="0" err="1">
                <a:solidFill>
                  <a:srgbClr val="0000FF"/>
                </a:solidFill>
                <a:latin typeface="ArialMT"/>
              </a:rPr>
              <a:t>qualita</a:t>
            </a:r>
            <a:r>
              <a:rPr lang="it-IT" sz="1100" dirty="0">
                <a:solidFill>
                  <a:srgbClr val="0000FF"/>
                </a:solidFill>
                <a:latin typeface="ArialMT"/>
              </a:rPr>
              <a:t>̀ delle evidenze e sintesi in tavole sinottiche </a:t>
            </a:r>
          </a:p>
          <a:p>
            <a:pPr>
              <a:buFont typeface="+mj-lt"/>
              <a:buAutoNum type="arabicPeriod"/>
            </a:pPr>
            <a:r>
              <a:rPr lang="it-IT" sz="1100" dirty="0">
                <a:solidFill>
                  <a:srgbClr val="0000FF"/>
                </a:solidFill>
                <a:latin typeface="ArialMT"/>
              </a:rPr>
              <a:t>Rapporto benefici-rischi (considerando </a:t>
            </a:r>
            <a:r>
              <a:rPr lang="it-IT" sz="1100" dirty="0" err="1">
                <a:solidFill>
                  <a:srgbClr val="0000FF"/>
                </a:solidFill>
                <a:latin typeface="ArialMT"/>
              </a:rPr>
              <a:t>fattibilita</a:t>
            </a:r>
            <a:r>
              <a:rPr lang="it-IT" sz="1100" dirty="0">
                <a:solidFill>
                  <a:srgbClr val="0000FF"/>
                </a:solidFill>
                <a:latin typeface="ArialMT"/>
              </a:rPr>
              <a:t>̀ e </a:t>
            </a:r>
            <a:r>
              <a:rPr lang="it-IT" sz="1100" dirty="0" err="1">
                <a:solidFill>
                  <a:srgbClr val="0000FF"/>
                </a:solidFill>
                <a:latin typeface="ArialMT"/>
              </a:rPr>
              <a:t>trasferibilita</a:t>
            </a:r>
            <a:r>
              <a:rPr lang="it-IT" sz="1100" dirty="0">
                <a:solidFill>
                  <a:srgbClr val="0000FF"/>
                </a:solidFill>
                <a:latin typeface="ArialMT"/>
              </a:rPr>
              <a:t>̀) </a:t>
            </a:r>
          </a:p>
          <a:p>
            <a:pPr>
              <a:buFont typeface="+mj-lt"/>
              <a:buAutoNum type="arabicPeriod"/>
            </a:pPr>
            <a:r>
              <a:rPr lang="it-IT" sz="1100" dirty="0">
                <a:solidFill>
                  <a:srgbClr val="0000FF"/>
                </a:solidFill>
                <a:latin typeface="ArialMT"/>
              </a:rPr>
              <a:t>Definizione della forza delle raccomandazioni </a:t>
            </a:r>
          </a:p>
        </p:txBody>
      </p:sp>
      <p:pic>
        <p:nvPicPr>
          <p:cNvPr id="5" name="Immagine 4">
            <a:extLst>
              <a:ext uri="{FF2B5EF4-FFF2-40B4-BE49-F238E27FC236}">
                <a16:creationId xmlns:a16="http://schemas.microsoft.com/office/drawing/2014/main" id="{C531C734-2847-7D4D-94FE-459B48DDAAA1}"/>
              </a:ext>
            </a:extLst>
          </p:cNvPr>
          <p:cNvPicPr>
            <a:picLocks noChangeAspect="1"/>
          </p:cNvPicPr>
          <p:nvPr/>
        </p:nvPicPr>
        <p:blipFill rotWithShape="1">
          <a:blip r:embed="rId2"/>
          <a:srcRect t="25388" r="5744" b="37029"/>
          <a:stretch/>
        </p:blipFill>
        <p:spPr>
          <a:xfrm>
            <a:off x="9772650" y="237130"/>
            <a:ext cx="2095500" cy="1082861"/>
          </a:xfrm>
          <a:prstGeom prst="rect">
            <a:avLst/>
          </a:prstGeom>
        </p:spPr>
      </p:pic>
    </p:spTree>
    <p:extLst>
      <p:ext uri="{BB962C8B-B14F-4D97-AF65-F5344CB8AC3E}">
        <p14:creationId xmlns:p14="http://schemas.microsoft.com/office/powerpoint/2010/main" val="3637268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E38DE28-AAB5-F147-8D0A-4778BEEBCC31}"/>
              </a:ext>
            </a:extLst>
          </p:cNvPr>
          <p:cNvSpPr/>
          <p:nvPr/>
        </p:nvSpPr>
        <p:spPr>
          <a:xfrm>
            <a:off x="541060" y="4931773"/>
            <a:ext cx="1128899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it-IT" b="1" dirty="0">
                <a:latin typeface="Calibri" panose="020F0502020204030204" pitchFamily="34" charset="0"/>
              </a:rPr>
              <a:t>Ricerca della letteratura e valutazione della </a:t>
            </a:r>
            <a:r>
              <a:rPr lang="it-IT" b="1" dirty="0" err="1">
                <a:latin typeface="Calibri" panose="020F0502020204030204" pitchFamily="34" charset="0"/>
              </a:rPr>
              <a:t>qualita</a:t>
            </a:r>
            <a:r>
              <a:rPr lang="it-IT" b="1" dirty="0">
                <a:latin typeface="Calibri" panose="020F0502020204030204" pitchFamily="34" charset="0"/>
              </a:rPr>
              <a:t>̀ delle prove </a:t>
            </a:r>
            <a:endParaRPr lang="it-IT" dirty="0"/>
          </a:p>
          <a:p>
            <a:r>
              <a:rPr lang="it-IT" dirty="0">
                <a:latin typeface="Calibri" panose="020F0502020204030204" pitchFamily="34" charset="0"/>
              </a:rPr>
              <a:t>È stata condotta una ricerca sistematica della letteratura sulle seguenti banche dati bibliografiche e siti internet:</a:t>
            </a:r>
            <a:br>
              <a:rPr lang="it-IT" dirty="0">
                <a:latin typeface="Calibri" panose="020F0502020204030204" pitchFamily="34" charset="0"/>
              </a:rPr>
            </a:br>
            <a:r>
              <a:rPr lang="it-IT" dirty="0">
                <a:latin typeface="Calibri" panose="020F0502020204030204" pitchFamily="34" charset="0"/>
              </a:rPr>
              <a:t>• </a:t>
            </a:r>
            <a:r>
              <a:rPr lang="it-IT" dirty="0" err="1">
                <a:latin typeface="Calibri" panose="020F0502020204030204" pitchFamily="34" charset="0"/>
              </a:rPr>
              <a:t>Cochrane</a:t>
            </a:r>
            <a:r>
              <a:rPr lang="it-IT" dirty="0">
                <a:latin typeface="Calibri" panose="020F0502020204030204" pitchFamily="34" charset="0"/>
              </a:rPr>
              <a:t> Database of </a:t>
            </a:r>
            <a:r>
              <a:rPr lang="it-IT" dirty="0" err="1">
                <a:latin typeface="Calibri" panose="020F0502020204030204" pitchFamily="34" charset="0"/>
              </a:rPr>
              <a:t>Systematic</a:t>
            </a:r>
            <a:r>
              <a:rPr lang="it-IT" dirty="0">
                <a:latin typeface="Calibri" panose="020F0502020204030204" pitchFamily="34" charset="0"/>
              </a:rPr>
              <a:t> </a:t>
            </a:r>
            <a:r>
              <a:rPr lang="it-IT" dirty="0" err="1">
                <a:latin typeface="Calibri" panose="020F0502020204030204" pitchFamily="34" charset="0"/>
              </a:rPr>
              <a:t>Reviews</a:t>
            </a:r>
            <a:r>
              <a:rPr lang="it-IT" dirty="0">
                <a:latin typeface="Calibri" panose="020F0502020204030204" pitchFamily="34" charset="0"/>
              </a:rPr>
              <a:t> (CDSR) (</a:t>
            </a:r>
            <a:r>
              <a:rPr lang="it-IT" dirty="0" err="1">
                <a:latin typeface="Calibri" panose="020F0502020204030204" pitchFamily="34" charset="0"/>
              </a:rPr>
              <a:t>Wiley</a:t>
            </a:r>
            <a:r>
              <a:rPr lang="it-IT" dirty="0">
                <a:latin typeface="Calibri" panose="020F0502020204030204" pitchFamily="34" charset="0"/>
              </a:rPr>
              <a:t>)</a:t>
            </a:r>
            <a:br>
              <a:rPr lang="it-IT" dirty="0">
                <a:latin typeface="Calibri" panose="020F0502020204030204" pitchFamily="34" charset="0"/>
              </a:rPr>
            </a:br>
            <a:r>
              <a:rPr lang="it-IT" dirty="0">
                <a:latin typeface="Calibri" panose="020F0502020204030204" pitchFamily="34" charset="0"/>
              </a:rPr>
              <a:t>• </a:t>
            </a:r>
            <a:r>
              <a:rPr lang="it-IT" dirty="0" err="1">
                <a:latin typeface="Calibri" panose="020F0502020204030204" pitchFamily="34" charset="0"/>
              </a:rPr>
              <a:t>Cochrane</a:t>
            </a:r>
            <a:r>
              <a:rPr lang="it-IT" dirty="0">
                <a:latin typeface="Calibri" panose="020F0502020204030204" pitchFamily="34" charset="0"/>
              </a:rPr>
              <a:t> Central </a:t>
            </a:r>
            <a:r>
              <a:rPr lang="it-IT" dirty="0" err="1">
                <a:latin typeface="Calibri" panose="020F0502020204030204" pitchFamily="34" charset="0"/>
              </a:rPr>
              <a:t>Register</a:t>
            </a:r>
            <a:r>
              <a:rPr lang="it-IT" dirty="0">
                <a:latin typeface="Calibri" panose="020F0502020204030204" pitchFamily="34" charset="0"/>
              </a:rPr>
              <a:t> of </a:t>
            </a:r>
            <a:r>
              <a:rPr lang="it-IT" dirty="0" err="1">
                <a:latin typeface="Calibri" panose="020F0502020204030204" pitchFamily="34" charset="0"/>
              </a:rPr>
              <a:t>Controlled</a:t>
            </a:r>
            <a:r>
              <a:rPr lang="it-IT" dirty="0">
                <a:latin typeface="Calibri" panose="020F0502020204030204" pitchFamily="34" charset="0"/>
              </a:rPr>
              <a:t> Trials (CENTRAL) (</a:t>
            </a:r>
            <a:r>
              <a:rPr lang="it-IT" dirty="0" err="1">
                <a:latin typeface="Calibri" panose="020F0502020204030204" pitchFamily="34" charset="0"/>
              </a:rPr>
              <a:t>Wiley</a:t>
            </a:r>
            <a:r>
              <a:rPr lang="it-IT" dirty="0">
                <a:latin typeface="Calibri" panose="020F0502020204030204" pitchFamily="34" charset="0"/>
              </a:rPr>
              <a:t>) </a:t>
            </a:r>
            <a:endParaRPr lang="it-IT" dirty="0"/>
          </a:p>
          <a:p>
            <a:r>
              <a:rPr lang="it-IT" dirty="0">
                <a:latin typeface="Calibri" panose="020F0502020204030204" pitchFamily="34" charset="0"/>
              </a:rPr>
              <a:t>• MEDLINE (OVID) • </a:t>
            </a:r>
            <a:r>
              <a:rPr lang="it-IT" dirty="0" err="1">
                <a:latin typeface="Calibri" panose="020F0502020204030204" pitchFamily="34" charset="0"/>
              </a:rPr>
              <a:t>Embase</a:t>
            </a:r>
            <a:r>
              <a:rPr lang="it-IT" dirty="0">
                <a:latin typeface="Calibri" panose="020F0502020204030204" pitchFamily="34" charset="0"/>
              </a:rPr>
              <a:t> (OVID) • </a:t>
            </a:r>
            <a:r>
              <a:rPr lang="it-IT" dirty="0" err="1">
                <a:latin typeface="Calibri" panose="020F0502020204030204" pitchFamily="34" charset="0"/>
              </a:rPr>
              <a:t>Clinicaltrials.gov</a:t>
            </a:r>
            <a:r>
              <a:rPr lang="it-IT" dirty="0">
                <a:latin typeface="Calibri" panose="020F0502020204030204" pitchFamily="34" charset="0"/>
              </a:rPr>
              <a:t> </a:t>
            </a:r>
            <a:endParaRPr lang="it-IT" dirty="0"/>
          </a:p>
        </p:txBody>
      </p:sp>
      <p:pic>
        <p:nvPicPr>
          <p:cNvPr id="5" name="Immagine 4">
            <a:extLst>
              <a:ext uri="{FF2B5EF4-FFF2-40B4-BE49-F238E27FC236}">
                <a16:creationId xmlns:a16="http://schemas.microsoft.com/office/drawing/2014/main" id="{84A356F7-3ED7-1E48-AEAB-2BA9D0C64FE2}"/>
              </a:ext>
            </a:extLst>
          </p:cNvPr>
          <p:cNvPicPr>
            <a:picLocks noChangeAspect="1"/>
          </p:cNvPicPr>
          <p:nvPr/>
        </p:nvPicPr>
        <p:blipFill>
          <a:blip r:embed="rId2"/>
          <a:stretch>
            <a:fillRect/>
          </a:stretch>
        </p:blipFill>
        <p:spPr>
          <a:xfrm>
            <a:off x="5369104" y="365544"/>
            <a:ext cx="5431167" cy="4004122"/>
          </a:xfrm>
          <a:prstGeom prst="rect">
            <a:avLst/>
          </a:prstGeom>
        </p:spPr>
      </p:pic>
      <p:pic>
        <p:nvPicPr>
          <p:cNvPr id="6" name="Immagine 5">
            <a:extLst>
              <a:ext uri="{FF2B5EF4-FFF2-40B4-BE49-F238E27FC236}">
                <a16:creationId xmlns:a16="http://schemas.microsoft.com/office/drawing/2014/main" id="{21F62145-99FD-8944-9D48-EE0C5FECB591}"/>
              </a:ext>
            </a:extLst>
          </p:cNvPr>
          <p:cNvPicPr>
            <a:picLocks noChangeAspect="1"/>
          </p:cNvPicPr>
          <p:nvPr/>
        </p:nvPicPr>
        <p:blipFill>
          <a:blip r:embed="rId3"/>
          <a:stretch>
            <a:fillRect/>
          </a:stretch>
        </p:blipFill>
        <p:spPr>
          <a:xfrm>
            <a:off x="541059" y="729051"/>
            <a:ext cx="4253069" cy="2825031"/>
          </a:xfrm>
          <a:prstGeom prst="rect">
            <a:avLst/>
          </a:prstGeom>
        </p:spPr>
      </p:pic>
    </p:spTree>
    <p:extLst>
      <p:ext uri="{BB962C8B-B14F-4D97-AF65-F5344CB8AC3E}">
        <p14:creationId xmlns:p14="http://schemas.microsoft.com/office/powerpoint/2010/main" val="2207936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BE33A44-C219-4B46-B14A-A16734292DAF}"/>
              </a:ext>
            </a:extLst>
          </p:cNvPr>
          <p:cNvSpPr/>
          <p:nvPr/>
        </p:nvSpPr>
        <p:spPr>
          <a:xfrm>
            <a:off x="399737" y="213214"/>
            <a:ext cx="11392525" cy="57246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it-IT" sz="2000" b="1" dirty="0">
                <a:effectLst/>
                <a:latin typeface="Calibri" panose="020F0502020204030204" pitchFamily="34" charset="0"/>
              </a:rPr>
              <a:t>INTERPRETAZIONE DELLE RACCOMANDAZIONI </a:t>
            </a:r>
          </a:p>
          <a:p>
            <a:endParaRPr lang="it-IT" dirty="0"/>
          </a:p>
          <a:p>
            <a:r>
              <a:rPr lang="it-IT" sz="2000" b="1" dirty="0">
                <a:solidFill>
                  <a:srgbClr val="FFFF00"/>
                </a:solidFill>
                <a:latin typeface="Calibri" panose="020F0502020204030204" pitchFamily="34" charset="0"/>
              </a:rPr>
              <a:t>Graduazione della </a:t>
            </a:r>
            <a:r>
              <a:rPr lang="it-IT" sz="2000" b="1" dirty="0" err="1">
                <a:solidFill>
                  <a:srgbClr val="FFFF00"/>
                </a:solidFill>
                <a:latin typeface="Calibri" panose="020F0502020204030204" pitchFamily="34" charset="0"/>
              </a:rPr>
              <a:t>qualita</a:t>
            </a:r>
            <a:r>
              <a:rPr lang="it-IT" sz="2000" b="1" dirty="0">
                <a:solidFill>
                  <a:srgbClr val="FFFF00"/>
                </a:solidFill>
                <a:latin typeface="Calibri" panose="020F0502020204030204" pitchFamily="34" charset="0"/>
              </a:rPr>
              <a:t>̀ delle prove </a:t>
            </a:r>
            <a:endParaRPr lang="it-IT" sz="2000" b="1" dirty="0">
              <a:solidFill>
                <a:srgbClr val="FFFF00"/>
              </a:solidFill>
            </a:endParaRPr>
          </a:p>
          <a:p>
            <a:r>
              <a:rPr lang="it-IT" dirty="0">
                <a:latin typeface="Calibri" panose="020F0502020204030204" pitchFamily="34" charset="0"/>
              </a:rPr>
              <a:t>QUALITÀ ALTA</a:t>
            </a:r>
            <a:br>
              <a:rPr lang="it-IT" dirty="0">
                <a:latin typeface="Calibri" panose="020F0502020204030204" pitchFamily="34" charset="0"/>
              </a:rPr>
            </a:br>
            <a:r>
              <a:rPr lang="it-IT" dirty="0">
                <a:latin typeface="Calibri" panose="020F0502020204030204" pitchFamily="34" charset="0"/>
              </a:rPr>
              <a:t>QUALITÀ MODERATA</a:t>
            </a:r>
          </a:p>
          <a:p>
            <a:r>
              <a:rPr lang="it-IT" dirty="0">
                <a:latin typeface="Calibri" panose="020F0502020204030204" pitchFamily="34" charset="0"/>
              </a:rPr>
              <a:t>QUALITÀ BASSA</a:t>
            </a:r>
          </a:p>
          <a:p>
            <a:r>
              <a:rPr lang="it-IT" dirty="0">
                <a:latin typeface="Calibri" panose="020F0502020204030204" pitchFamily="34" charset="0"/>
              </a:rPr>
              <a:t>QUALITÀ MOLTO BASSA</a:t>
            </a:r>
          </a:p>
          <a:p>
            <a:endParaRPr lang="it-IT" dirty="0"/>
          </a:p>
          <a:p>
            <a:r>
              <a:rPr lang="it-IT" b="1" dirty="0">
                <a:solidFill>
                  <a:srgbClr val="FFFF00"/>
                </a:solidFill>
                <a:latin typeface="Calibri" panose="020F0502020204030204" pitchFamily="34" charset="0"/>
              </a:rPr>
              <a:t>Interpretazione delle raccomandazioni </a:t>
            </a:r>
            <a:endParaRPr lang="it-IT" dirty="0">
              <a:solidFill>
                <a:srgbClr val="FFFF00"/>
              </a:solidFill>
            </a:endParaRPr>
          </a:p>
          <a:p>
            <a:r>
              <a:rPr lang="it-IT" sz="2000" b="1" i="1" dirty="0">
                <a:latin typeface="Calibri" panose="020F0502020204030204" pitchFamily="34" charset="0"/>
              </a:rPr>
              <a:t>Raccomandazione forte </a:t>
            </a:r>
            <a:endParaRPr lang="it-IT" sz="2000" b="1" dirty="0"/>
          </a:p>
          <a:p>
            <a:r>
              <a:rPr lang="it-IT" dirty="0">
                <a:latin typeface="Calibri" panose="020F0502020204030204" pitchFamily="34" charset="0"/>
              </a:rPr>
              <a:t>• per i clinici: la maggior parte dei pazienti deve ricevere l’intervento raccomandato;</a:t>
            </a:r>
            <a:br>
              <a:rPr lang="it-IT" dirty="0">
                <a:latin typeface="Calibri" panose="020F0502020204030204" pitchFamily="34" charset="0"/>
              </a:rPr>
            </a:br>
            <a:r>
              <a:rPr lang="it-IT" dirty="0">
                <a:latin typeface="Calibri" panose="020F0502020204030204" pitchFamily="34" charset="0"/>
              </a:rPr>
              <a:t>• per i pazienti: la quasi </a:t>
            </a:r>
            <a:r>
              <a:rPr lang="it-IT" dirty="0" err="1">
                <a:latin typeface="Calibri" panose="020F0502020204030204" pitchFamily="34" charset="0"/>
              </a:rPr>
              <a:t>totalita</a:t>
            </a:r>
            <a:r>
              <a:rPr lang="it-IT" dirty="0">
                <a:latin typeface="Calibri" panose="020F0502020204030204" pitchFamily="34" charset="0"/>
              </a:rPr>
              <a:t>̀ dei pazienti correttamente informati si comporta secondo quanto raccomandato e solo una piccola parte sceglie diversamente;</a:t>
            </a:r>
            <a:br>
              <a:rPr lang="it-IT" dirty="0">
                <a:latin typeface="Calibri" panose="020F0502020204030204" pitchFamily="34" charset="0"/>
              </a:rPr>
            </a:br>
            <a:r>
              <a:rPr lang="it-IT" dirty="0">
                <a:latin typeface="Calibri" panose="020F0502020204030204" pitchFamily="34" charset="0"/>
              </a:rPr>
              <a:t>• per i decisori: la raccomandazione </a:t>
            </a:r>
            <a:r>
              <a:rPr lang="it-IT" dirty="0" err="1">
                <a:latin typeface="Calibri" panose="020F0502020204030204" pitchFamily="34" charset="0"/>
              </a:rPr>
              <a:t>puo</a:t>
            </a:r>
            <a:r>
              <a:rPr lang="it-IT" dirty="0">
                <a:latin typeface="Calibri" panose="020F0502020204030204" pitchFamily="34" charset="0"/>
              </a:rPr>
              <a:t>̀ essere adottata per l’utilizzo delle risorse. </a:t>
            </a:r>
          </a:p>
          <a:p>
            <a:r>
              <a:rPr lang="it-IT" sz="2000" b="1" i="1" dirty="0">
                <a:latin typeface="Calibri" panose="020F0502020204030204" pitchFamily="34" charset="0"/>
              </a:rPr>
              <a:t>Raccomandazione debole</a:t>
            </a:r>
            <a:br>
              <a:rPr lang="it-IT" i="1" dirty="0">
                <a:latin typeface="Calibri" panose="020F0502020204030204" pitchFamily="34" charset="0"/>
              </a:rPr>
            </a:br>
            <a:r>
              <a:rPr lang="it-IT" dirty="0">
                <a:latin typeface="Calibri" panose="020F0502020204030204" pitchFamily="34" charset="0"/>
              </a:rPr>
              <a:t>• per i clinici: devono considerare in modo completo e attento valori e preferenze dei pazienti che possono influenzare la scelta;</a:t>
            </a:r>
            <a:br>
              <a:rPr lang="it-IT" dirty="0">
                <a:latin typeface="Calibri" panose="020F0502020204030204" pitchFamily="34" charset="0"/>
              </a:rPr>
            </a:br>
            <a:r>
              <a:rPr lang="it-IT" dirty="0">
                <a:latin typeface="Calibri" panose="020F0502020204030204" pitchFamily="34" charset="0"/>
              </a:rPr>
              <a:t>• per i pazienti: una buona parte dei pazienti correttamente informati si comporta secondo quanto raccomandato ma una buona percentuale sceglie diversamente;</a:t>
            </a:r>
            <a:br>
              <a:rPr lang="it-IT" dirty="0">
                <a:latin typeface="Calibri" panose="020F0502020204030204" pitchFamily="34" charset="0"/>
              </a:rPr>
            </a:br>
            <a:r>
              <a:rPr lang="it-IT" dirty="0">
                <a:latin typeface="Calibri" panose="020F0502020204030204" pitchFamily="34" charset="0"/>
              </a:rPr>
              <a:t>• per i decisori: è necessario sviluppare discussione e coinvolgimento degli stakeholder. </a:t>
            </a:r>
            <a:endParaRPr lang="it-IT" dirty="0"/>
          </a:p>
        </p:txBody>
      </p:sp>
    </p:spTree>
    <p:extLst>
      <p:ext uri="{BB962C8B-B14F-4D97-AF65-F5344CB8AC3E}">
        <p14:creationId xmlns:p14="http://schemas.microsoft.com/office/powerpoint/2010/main" val="2073759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C15D1E-A259-DD42-82E3-DAA0D6E219AA}"/>
              </a:ext>
            </a:extLst>
          </p:cNvPr>
          <p:cNvSpPr>
            <a:spLocks noGrp="1"/>
          </p:cNvSpPr>
          <p:nvPr>
            <p:ph type="title"/>
          </p:nvPr>
        </p:nvSpPr>
        <p:spPr/>
        <p:txBody>
          <a:bodyPr/>
          <a:lstStyle/>
          <a:p>
            <a:r>
              <a:rPr lang="it-IT" dirty="0"/>
              <a:t>1991</a:t>
            </a:r>
          </a:p>
        </p:txBody>
      </p:sp>
      <p:sp>
        <p:nvSpPr>
          <p:cNvPr id="3" name="Segnaposto contenuto 2">
            <a:extLst>
              <a:ext uri="{FF2B5EF4-FFF2-40B4-BE49-F238E27FC236}">
                <a16:creationId xmlns:a16="http://schemas.microsoft.com/office/drawing/2014/main" id="{078A35C4-FEFD-154E-8BA0-21247EDD9332}"/>
              </a:ext>
            </a:extLst>
          </p:cNvPr>
          <p:cNvSpPr>
            <a:spLocks noGrp="1"/>
          </p:cNvSpPr>
          <p:nvPr>
            <p:ph idx="1"/>
          </p:nvPr>
        </p:nvSpPr>
        <p:spPr>
          <a:xfrm>
            <a:off x="812800" y="1494110"/>
            <a:ext cx="10515600" cy="602782"/>
          </a:xfrm>
        </p:spPr>
        <p:txBody>
          <a:bodyPr/>
          <a:lstStyle/>
          <a:p>
            <a:r>
              <a:rPr lang="it-IT" b="1" dirty="0"/>
              <a:t>Bethesda</a:t>
            </a:r>
            <a:r>
              <a:rPr lang="it-IT" dirty="0"/>
              <a:t> </a:t>
            </a:r>
            <a:r>
              <a:rPr lang="it-IT" b="1" dirty="0"/>
              <a:t>Development Conference Statement</a:t>
            </a:r>
          </a:p>
          <a:p>
            <a:pPr marL="0" indent="0">
              <a:buNone/>
            </a:pPr>
            <a:endParaRPr lang="it-IT" b="1" dirty="0"/>
          </a:p>
          <a:p>
            <a:endParaRPr lang="it-IT" dirty="0"/>
          </a:p>
          <a:p>
            <a:endParaRPr lang="it-IT" dirty="0"/>
          </a:p>
        </p:txBody>
      </p:sp>
      <p:pic>
        <p:nvPicPr>
          <p:cNvPr id="5" name="Immagine 4">
            <a:extLst>
              <a:ext uri="{FF2B5EF4-FFF2-40B4-BE49-F238E27FC236}">
                <a16:creationId xmlns:a16="http://schemas.microsoft.com/office/drawing/2014/main" id="{C884B407-90C7-7846-A824-47507269EF26}"/>
              </a:ext>
            </a:extLst>
          </p:cNvPr>
          <p:cNvPicPr>
            <a:picLocks noChangeAspect="1"/>
          </p:cNvPicPr>
          <p:nvPr/>
        </p:nvPicPr>
        <p:blipFill>
          <a:blip r:embed="rId2"/>
          <a:stretch>
            <a:fillRect/>
          </a:stretch>
        </p:blipFill>
        <p:spPr>
          <a:xfrm>
            <a:off x="2792023" y="843756"/>
            <a:ext cx="6997700" cy="368300"/>
          </a:xfrm>
          <a:prstGeom prst="rect">
            <a:avLst/>
          </a:prstGeom>
        </p:spPr>
      </p:pic>
      <p:grpSp>
        <p:nvGrpSpPr>
          <p:cNvPr id="10" name="Gruppo 9">
            <a:extLst>
              <a:ext uri="{FF2B5EF4-FFF2-40B4-BE49-F238E27FC236}">
                <a16:creationId xmlns:a16="http://schemas.microsoft.com/office/drawing/2014/main" id="{A96AEEF2-166B-894B-84DD-D4F5466083B9}"/>
              </a:ext>
            </a:extLst>
          </p:cNvPr>
          <p:cNvGrpSpPr/>
          <p:nvPr/>
        </p:nvGrpSpPr>
        <p:grpSpPr>
          <a:xfrm>
            <a:off x="838200" y="2755483"/>
            <a:ext cx="5092700" cy="2344919"/>
            <a:chOff x="838200" y="2755483"/>
            <a:chExt cx="5092700" cy="2344919"/>
          </a:xfrm>
        </p:grpSpPr>
        <p:pic>
          <p:nvPicPr>
            <p:cNvPr id="7" name="Immagine 6">
              <a:extLst>
                <a:ext uri="{FF2B5EF4-FFF2-40B4-BE49-F238E27FC236}">
                  <a16:creationId xmlns:a16="http://schemas.microsoft.com/office/drawing/2014/main" id="{59A5D845-CD27-994F-9D2A-496A0ADDCFB9}"/>
                </a:ext>
              </a:extLst>
            </p:cNvPr>
            <p:cNvPicPr>
              <a:picLocks noChangeAspect="1"/>
            </p:cNvPicPr>
            <p:nvPr/>
          </p:nvPicPr>
          <p:blipFill>
            <a:blip r:embed="rId3"/>
            <a:stretch>
              <a:fillRect/>
            </a:stretch>
          </p:blipFill>
          <p:spPr>
            <a:xfrm>
              <a:off x="838200" y="2755483"/>
              <a:ext cx="5092700" cy="2006600"/>
            </a:xfrm>
            <a:prstGeom prst="rect">
              <a:avLst/>
            </a:prstGeom>
          </p:spPr>
        </p:pic>
        <p:pic>
          <p:nvPicPr>
            <p:cNvPr id="9" name="Immagine 8">
              <a:extLst>
                <a:ext uri="{FF2B5EF4-FFF2-40B4-BE49-F238E27FC236}">
                  <a16:creationId xmlns:a16="http://schemas.microsoft.com/office/drawing/2014/main" id="{DB4138B1-B3BD-9745-BA96-5B5A92C91820}"/>
                </a:ext>
              </a:extLst>
            </p:cNvPr>
            <p:cNvPicPr>
              <a:picLocks noChangeAspect="1"/>
            </p:cNvPicPr>
            <p:nvPr/>
          </p:nvPicPr>
          <p:blipFill>
            <a:blip r:embed="rId4"/>
            <a:stretch>
              <a:fillRect/>
            </a:stretch>
          </p:blipFill>
          <p:spPr>
            <a:xfrm>
              <a:off x="838200" y="4554302"/>
              <a:ext cx="5041900" cy="546100"/>
            </a:xfrm>
            <a:prstGeom prst="rect">
              <a:avLst/>
            </a:prstGeom>
          </p:spPr>
        </p:pic>
      </p:grpSp>
      <p:grpSp>
        <p:nvGrpSpPr>
          <p:cNvPr id="15" name="Gruppo 14">
            <a:extLst>
              <a:ext uri="{FF2B5EF4-FFF2-40B4-BE49-F238E27FC236}">
                <a16:creationId xmlns:a16="http://schemas.microsoft.com/office/drawing/2014/main" id="{6BAFB1A3-39F4-BD4D-B560-0EFBC2DD2D4A}"/>
              </a:ext>
            </a:extLst>
          </p:cNvPr>
          <p:cNvGrpSpPr/>
          <p:nvPr/>
        </p:nvGrpSpPr>
        <p:grpSpPr>
          <a:xfrm>
            <a:off x="6096000" y="2216879"/>
            <a:ext cx="5257800" cy="4572000"/>
            <a:chOff x="6096000" y="2216879"/>
            <a:chExt cx="5257800" cy="4572000"/>
          </a:xfrm>
        </p:grpSpPr>
        <p:pic>
          <p:nvPicPr>
            <p:cNvPr id="12" name="Immagine 11">
              <a:extLst>
                <a:ext uri="{FF2B5EF4-FFF2-40B4-BE49-F238E27FC236}">
                  <a16:creationId xmlns:a16="http://schemas.microsoft.com/office/drawing/2014/main" id="{2D8AA3D6-C4D9-D547-B011-1E0BF6AF9565}"/>
                </a:ext>
              </a:extLst>
            </p:cNvPr>
            <p:cNvPicPr>
              <a:picLocks noChangeAspect="1"/>
            </p:cNvPicPr>
            <p:nvPr/>
          </p:nvPicPr>
          <p:blipFill>
            <a:blip r:embed="rId5"/>
            <a:stretch>
              <a:fillRect/>
            </a:stretch>
          </p:blipFill>
          <p:spPr>
            <a:xfrm>
              <a:off x="6096000" y="2216879"/>
              <a:ext cx="5232400" cy="2082800"/>
            </a:xfrm>
            <a:prstGeom prst="rect">
              <a:avLst/>
            </a:prstGeom>
          </p:spPr>
        </p:pic>
        <p:pic>
          <p:nvPicPr>
            <p:cNvPr id="14" name="Immagine 13">
              <a:extLst>
                <a:ext uri="{FF2B5EF4-FFF2-40B4-BE49-F238E27FC236}">
                  <a16:creationId xmlns:a16="http://schemas.microsoft.com/office/drawing/2014/main" id="{A1047683-2A06-9648-89C5-963EE856637E}"/>
                </a:ext>
              </a:extLst>
            </p:cNvPr>
            <p:cNvPicPr>
              <a:picLocks noChangeAspect="1"/>
            </p:cNvPicPr>
            <p:nvPr/>
          </p:nvPicPr>
          <p:blipFill>
            <a:blip r:embed="rId6"/>
            <a:stretch>
              <a:fillRect/>
            </a:stretch>
          </p:blipFill>
          <p:spPr>
            <a:xfrm>
              <a:off x="6108700" y="4299679"/>
              <a:ext cx="5245100" cy="2489200"/>
            </a:xfrm>
            <a:prstGeom prst="rect">
              <a:avLst/>
            </a:prstGeom>
          </p:spPr>
        </p:pic>
      </p:grpSp>
    </p:spTree>
    <p:extLst>
      <p:ext uri="{BB962C8B-B14F-4D97-AF65-F5344CB8AC3E}">
        <p14:creationId xmlns:p14="http://schemas.microsoft.com/office/powerpoint/2010/main" val="58427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AADD664-0FE9-0840-A8ED-A8AEC5E878C5}"/>
              </a:ext>
            </a:extLst>
          </p:cNvPr>
          <p:cNvPicPr>
            <a:picLocks noChangeAspect="1"/>
          </p:cNvPicPr>
          <p:nvPr/>
        </p:nvPicPr>
        <p:blipFill>
          <a:blip r:embed="rId2"/>
          <a:stretch>
            <a:fillRect/>
          </a:stretch>
        </p:blipFill>
        <p:spPr>
          <a:xfrm>
            <a:off x="578741" y="1079500"/>
            <a:ext cx="11322467" cy="3544258"/>
          </a:xfrm>
          <a:prstGeom prst="rect">
            <a:avLst/>
          </a:prstGeom>
        </p:spPr>
        <p:style>
          <a:lnRef idx="2">
            <a:schemeClr val="accent1">
              <a:shade val="50000"/>
            </a:schemeClr>
          </a:lnRef>
          <a:fillRef idx="1">
            <a:schemeClr val="accent1"/>
          </a:fillRef>
          <a:effectRef idx="0">
            <a:schemeClr val="accent1"/>
          </a:effectRef>
          <a:fontRef idx="minor">
            <a:schemeClr val="lt1"/>
          </a:fontRef>
        </p:style>
      </p:pic>
    </p:spTree>
    <p:extLst>
      <p:ext uri="{BB962C8B-B14F-4D97-AF65-F5344CB8AC3E}">
        <p14:creationId xmlns:p14="http://schemas.microsoft.com/office/powerpoint/2010/main" val="2312169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19BEFE-5B2B-2249-846E-E77B04BCD65F}"/>
              </a:ext>
            </a:extLst>
          </p:cNvPr>
          <p:cNvSpPr>
            <a:spLocks noGrp="1"/>
          </p:cNvSpPr>
          <p:nvPr>
            <p:ph type="title"/>
          </p:nvPr>
        </p:nvSpPr>
        <p:spPr>
          <a:xfrm>
            <a:off x="838200" y="365125"/>
            <a:ext cx="10859218" cy="1325563"/>
          </a:xfrm>
        </p:spPr>
        <p:style>
          <a:lnRef idx="2">
            <a:schemeClr val="accent4">
              <a:shade val="50000"/>
            </a:schemeClr>
          </a:lnRef>
          <a:fillRef idx="1">
            <a:schemeClr val="accent4"/>
          </a:fillRef>
          <a:effectRef idx="0">
            <a:schemeClr val="accent4"/>
          </a:effectRef>
          <a:fontRef idx="minor">
            <a:schemeClr val="lt1"/>
          </a:fontRef>
        </p:style>
        <p:txBody>
          <a:bodyPr/>
          <a:lstStyle/>
          <a:p>
            <a:r>
              <a:rPr lang="it-IT" dirty="0"/>
              <a:t>Indicazioni alla chirurgia - 1</a:t>
            </a:r>
          </a:p>
        </p:txBody>
      </p:sp>
      <p:sp>
        <p:nvSpPr>
          <p:cNvPr id="3" name="CasellaDiTesto 2">
            <a:extLst>
              <a:ext uri="{FF2B5EF4-FFF2-40B4-BE49-F238E27FC236}">
                <a16:creationId xmlns:a16="http://schemas.microsoft.com/office/drawing/2014/main" id="{E7F14244-F193-734B-B0DB-B7CF70D727EF}"/>
              </a:ext>
            </a:extLst>
          </p:cNvPr>
          <p:cNvSpPr txBox="1"/>
          <p:nvPr/>
        </p:nvSpPr>
        <p:spPr>
          <a:xfrm>
            <a:off x="838200" y="3001903"/>
            <a:ext cx="10859219"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it-IT" dirty="0"/>
              <a:t>Si suggerisce l’utilizzo della chirurgia metabolico-</a:t>
            </a:r>
            <a:r>
              <a:rPr lang="it-IT" dirty="0" err="1"/>
              <a:t>bariatrica</a:t>
            </a:r>
            <a:r>
              <a:rPr lang="it-IT" dirty="0"/>
              <a:t> nei pazienti con </a:t>
            </a:r>
            <a:r>
              <a:rPr lang="it-IT" dirty="0" err="1"/>
              <a:t>obesita</a:t>
            </a:r>
            <a:r>
              <a:rPr lang="it-IT" dirty="0"/>
              <a:t>̀ di Classe I (BMI tra 30 e 34.9 Kg/m2) e DM2 non controllato con la terapia medica, per il trattamento del diabete. </a:t>
            </a:r>
          </a:p>
          <a:p>
            <a:endParaRPr lang="it-IT" dirty="0"/>
          </a:p>
          <a:p>
            <a:r>
              <a:rPr lang="it-IT" i="1" dirty="0"/>
              <a:t>Raccomandazione debole a favore, con </a:t>
            </a:r>
            <a:r>
              <a:rPr lang="it-IT" i="1" dirty="0" err="1"/>
              <a:t>qualita</a:t>
            </a:r>
            <a:r>
              <a:rPr lang="it-IT" i="1" dirty="0"/>
              <a:t>̀ delle prove molto bassa </a:t>
            </a:r>
            <a:endParaRPr lang="it-IT" dirty="0"/>
          </a:p>
          <a:p>
            <a:endParaRPr lang="it-IT" dirty="0"/>
          </a:p>
        </p:txBody>
      </p:sp>
      <p:sp>
        <p:nvSpPr>
          <p:cNvPr id="4" name="CasellaDiTesto 3">
            <a:extLst>
              <a:ext uri="{FF2B5EF4-FFF2-40B4-BE49-F238E27FC236}">
                <a16:creationId xmlns:a16="http://schemas.microsoft.com/office/drawing/2014/main" id="{DCD6A24C-636D-3249-99E1-00ED1DD97F69}"/>
              </a:ext>
            </a:extLst>
          </p:cNvPr>
          <p:cNvSpPr txBox="1"/>
          <p:nvPr/>
        </p:nvSpPr>
        <p:spPr>
          <a:xfrm>
            <a:off x="838199" y="4680628"/>
            <a:ext cx="10859219" cy="646331"/>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it-IT" dirty="0"/>
              <a:t>2 trial (RYGB, LAGB, BPD)</a:t>
            </a:r>
          </a:p>
          <a:p>
            <a:r>
              <a:rPr lang="it-IT" dirty="0"/>
              <a:t>Studi di </a:t>
            </a:r>
            <a:r>
              <a:rPr lang="it-IT" dirty="0" err="1"/>
              <a:t>farmacoeconomia</a:t>
            </a:r>
            <a:r>
              <a:rPr lang="it-IT" dirty="0"/>
              <a:t> a </a:t>
            </a:r>
            <a:r>
              <a:rPr lang="it-IT" dirty="0" err="1"/>
              <a:t>fovore</a:t>
            </a:r>
            <a:endParaRPr lang="it-IT" dirty="0"/>
          </a:p>
        </p:txBody>
      </p:sp>
      <p:sp>
        <p:nvSpPr>
          <p:cNvPr id="5" name="Rettangolo 4">
            <a:extLst>
              <a:ext uri="{FF2B5EF4-FFF2-40B4-BE49-F238E27FC236}">
                <a16:creationId xmlns:a16="http://schemas.microsoft.com/office/drawing/2014/main" id="{26C67C51-34A8-BC46-9FD7-5EBDDA58C3E7}"/>
              </a:ext>
            </a:extLst>
          </p:cNvPr>
          <p:cNvSpPr/>
          <p:nvPr/>
        </p:nvSpPr>
        <p:spPr>
          <a:xfrm>
            <a:off x="838199" y="2023130"/>
            <a:ext cx="10859219"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it-IT" b="1" dirty="0">
                <a:latin typeface="Calibri" panose="020F0502020204030204" pitchFamily="34" charset="0"/>
              </a:rPr>
              <a:t>PICO 1 </a:t>
            </a:r>
            <a:r>
              <a:rPr lang="it-IT" dirty="0">
                <a:latin typeface="Calibri" panose="020F0502020204030204" pitchFamily="34" charset="0"/>
              </a:rPr>
              <a:t>– Nei pazienti con DM2 non controllato e </a:t>
            </a:r>
            <a:r>
              <a:rPr lang="it-IT" dirty="0" err="1">
                <a:latin typeface="Calibri" panose="020F0502020204030204" pitchFamily="34" charset="0"/>
              </a:rPr>
              <a:t>obesita</a:t>
            </a:r>
            <a:r>
              <a:rPr lang="it-IT" dirty="0">
                <a:latin typeface="Calibri" panose="020F0502020204030204" pitchFamily="34" charset="0"/>
              </a:rPr>
              <a:t>̀ di classe I (BMI-BMI tra 30 e 34.9 Kg/m2), la chirurgia metabolico-</a:t>
            </a:r>
            <a:r>
              <a:rPr lang="it-IT" dirty="0" err="1">
                <a:latin typeface="Calibri" panose="020F0502020204030204" pitchFamily="34" charset="0"/>
              </a:rPr>
              <a:t>bariatrica</a:t>
            </a:r>
            <a:r>
              <a:rPr lang="it-IT" dirty="0">
                <a:latin typeface="Calibri" panose="020F0502020204030204" pitchFamily="34" charset="0"/>
              </a:rPr>
              <a:t> è preferibile rispetto ad altri interventi non chirurgici, per il trattamento del diabete? </a:t>
            </a:r>
            <a:endParaRPr lang="it-IT" dirty="0"/>
          </a:p>
        </p:txBody>
      </p:sp>
      <p:sp>
        <p:nvSpPr>
          <p:cNvPr id="6" name="CasellaDiTesto 5">
            <a:extLst>
              <a:ext uri="{FF2B5EF4-FFF2-40B4-BE49-F238E27FC236}">
                <a16:creationId xmlns:a16="http://schemas.microsoft.com/office/drawing/2014/main" id="{57A10777-D0E6-C447-8573-D11640179ACE}"/>
              </a:ext>
            </a:extLst>
          </p:cNvPr>
          <p:cNvSpPr txBox="1"/>
          <p:nvPr/>
        </p:nvSpPr>
        <p:spPr>
          <a:xfrm>
            <a:off x="838199" y="5745192"/>
            <a:ext cx="1085921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dirty="0"/>
              <a:t>Raccomandazione debole per l’esiguo numero di studi</a:t>
            </a:r>
          </a:p>
        </p:txBody>
      </p:sp>
      <p:sp>
        <p:nvSpPr>
          <p:cNvPr id="7" name="CasellaDiTesto 6">
            <a:extLst>
              <a:ext uri="{FF2B5EF4-FFF2-40B4-BE49-F238E27FC236}">
                <a16:creationId xmlns:a16="http://schemas.microsoft.com/office/drawing/2014/main" id="{C42C2E3D-7D49-BF49-808C-9F87E6C97737}"/>
              </a:ext>
            </a:extLst>
          </p:cNvPr>
          <p:cNvSpPr txBox="1"/>
          <p:nvPr/>
        </p:nvSpPr>
        <p:spPr>
          <a:xfrm>
            <a:off x="8658225" y="700088"/>
            <a:ext cx="2457450" cy="646331"/>
          </a:xfrm>
          <a:prstGeom prst="rect">
            <a:avLst/>
          </a:prstGeom>
          <a:noFill/>
        </p:spPr>
        <p:txBody>
          <a:bodyPr wrap="square" rtlCol="0">
            <a:spAutoFit/>
          </a:bodyPr>
          <a:lstStyle/>
          <a:p>
            <a:r>
              <a:rPr lang="it-IT" dirty="0"/>
              <a:t>BMI 30-35</a:t>
            </a:r>
          </a:p>
          <a:p>
            <a:r>
              <a:rPr lang="it-IT" dirty="0"/>
              <a:t>Diabete</a:t>
            </a:r>
          </a:p>
        </p:txBody>
      </p:sp>
      <p:pic>
        <p:nvPicPr>
          <p:cNvPr id="8" name="Immagine 7">
            <a:extLst>
              <a:ext uri="{FF2B5EF4-FFF2-40B4-BE49-F238E27FC236}">
                <a16:creationId xmlns:a16="http://schemas.microsoft.com/office/drawing/2014/main" id="{6EDBB9E8-DBD0-9E47-958B-3F988E84DD00}"/>
              </a:ext>
            </a:extLst>
          </p:cNvPr>
          <p:cNvPicPr>
            <a:picLocks noChangeAspect="1"/>
          </p:cNvPicPr>
          <p:nvPr/>
        </p:nvPicPr>
        <p:blipFill>
          <a:blip r:embed="rId2"/>
          <a:stretch>
            <a:fillRect/>
          </a:stretch>
        </p:blipFill>
        <p:spPr>
          <a:xfrm>
            <a:off x="10308430" y="504179"/>
            <a:ext cx="619125" cy="464887"/>
          </a:xfrm>
          <a:prstGeom prst="rect">
            <a:avLst/>
          </a:prstGeom>
        </p:spPr>
      </p:pic>
      <p:sp>
        <p:nvSpPr>
          <p:cNvPr id="9" name="CasellaDiTesto 8">
            <a:extLst>
              <a:ext uri="{FF2B5EF4-FFF2-40B4-BE49-F238E27FC236}">
                <a16:creationId xmlns:a16="http://schemas.microsoft.com/office/drawing/2014/main" id="{AFD1F352-3774-B14A-AA5C-07451F170289}"/>
              </a:ext>
            </a:extLst>
          </p:cNvPr>
          <p:cNvSpPr txBox="1"/>
          <p:nvPr/>
        </p:nvSpPr>
        <p:spPr>
          <a:xfrm>
            <a:off x="10186988" y="1080990"/>
            <a:ext cx="928687" cy="369332"/>
          </a:xfrm>
          <a:prstGeom prst="rect">
            <a:avLst/>
          </a:prstGeom>
          <a:noFill/>
        </p:spPr>
        <p:txBody>
          <a:bodyPr wrap="square" rtlCol="0">
            <a:spAutoFit/>
          </a:bodyPr>
          <a:lstStyle/>
          <a:p>
            <a:r>
              <a:rPr lang="it-IT" dirty="0"/>
              <a:t>diabete</a:t>
            </a:r>
          </a:p>
        </p:txBody>
      </p:sp>
      <p:pic>
        <p:nvPicPr>
          <p:cNvPr id="10" name="Immagine 9">
            <a:extLst>
              <a:ext uri="{FF2B5EF4-FFF2-40B4-BE49-F238E27FC236}">
                <a16:creationId xmlns:a16="http://schemas.microsoft.com/office/drawing/2014/main" id="{AE08CF6D-00CA-2F47-A6E9-0BE08285BF9C}"/>
              </a:ext>
            </a:extLst>
          </p:cNvPr>
          <p:cNvPicPr>
            <a:picLocks noChangeAspect="1"/>
          </p:cNvPicPr>
          <p:nvPr/>
        </p:nvPicPr>
        <p:blipFill>
          <a:blip r:embed="rId3"/>
          <a:stretch>
            <a:fillRect/>
          </a:stretch>
        </p:blipFill>
        <p:spPr>
          <a:xfrm>
            <a:off x="7435703" y="514661"/>
            <a:ext cx="794840" cy="1017570"/>
          </a:xfrm>
          <a:prstGeom prst="rect">
            <a:avLst/>
          </a:prstGeom>
        </p:spPr>
      </p:pic>
    </p:spTree>
    <p:extLst>
      <p:ext uri="{BB962C8B-B14F-4D97-AF65-F5344CB8AC3E}">
        <p14:creationId xmlns:p14="http://schemas.microsoft.com/office/powerpoint/2010/main" val="3143573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719C94-AEF5-6A42-9B8E-735FBF0CF2EF}"/>
              </a:ext>
            </a:extLst>
          </p:cNvPr>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r>
              <a:rPr lang="it-IT" dirty="0"/>
              <a:t>Indicazioni alla chirurgia - 2</a:t>
            </a:r>
          </a:p>
        </p:txBody>
      </p:sp>
      <p:sp>
        <p:nvSpPr>
          <p:cNvPr id="3" name="Rettangolo 2">
            <a:extLst>
              <a:ext uri="{FF2B5EF4-FFF2-40B4-BE49-F238E27FC236}">
                <a16:creationId xmlns:a16="http://schemas.microsoft.com/office/drawing/2014/main" id="{867BB8EC-0245-B345-AAC0-533D02F05F35}"/>
              </a:ext>
            </a:extLst>
          </p:cNvPr>
          <p:cNvSpPr/>
          <p:nvPr/>
        </p:nvSpPr>
        <p:spPr>
          <a:xfrm>
            <a:off x="838198" y="1867346"/>
            <a:ext cx="10515601"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it-IT" b="1" dirty="0">
                <a:latin typeface="Calibri" panose="020F0502020204030204" pitchFamily="34" charset="0"/>
              </a:rPr>
              <a:t>PICO 2 – </a:t>
            </a:r>
            <a:r>
              <a:rPr lang="it-IT" dirty="0">
                <a:latin typeface="Calibri" panose="020F0502020204030204" pitchFamily="34" charset="0"/>
              </a:rPr>
              <a:t>Nei pazienti con DM2 non controllato e BMI ≥35 kg/m</a:t>
            </a:r>
            <a:r>
              <a:rPr lang="it-IT" sz="800" dirty="0">
                <a:effectLst/>
                <a:latin typeface="Calibri" panose="020F0502020204030204" pitchFamily="34" charset="0"/>
              </a:rPr>
              <a:t>2</a:t>
            </a:r>
            <a:r>
              <a:rPr lang="it-IT" dirty="0">
                <a:latin typeface="Calibri" panose="020F0502020204030204" pitchFamily="34" charset="0"/>
              </a:rPr>
              <a:t>, la chirurgia metabolico-</a:t>
            </a:r>
            <a:r>
              <a:rPr lang="it-IT" dirty="0" err="1">
                <a:latin typeface="Calibri" panose="020F0502020204030204" pitchFamily="34" charset="0"/>
              </a:rPr>
              <a:t>bariatrica</a:t>
            </a:r>
            <a:r>
              <a:rPr lang="it-IT" dirty="0">
                <a:latin typeface="Calibri" panose="020F0502020204030204" pitchFamily="34" charset="0"/>
              </a:rPr>
              <a:t> è preferibile rispetto ad altri interventi non chirurgici, per il trattamento del diabete? </a:t>
            </a:r>
            <a:endParaRPr lang="it-IT" dirty="0"/>
          </a:p>
        </p:txBody>
      </p:sp>
      <p:sp>
        <p:nvSpPr>
          <p:cNvPr id="4" name="Rettangolo 3">
            <a:extLst>
              <a:ext uri="{FF2B5EF4-FFF2-40B4-BE49-F238E27FC236}">
                <a16:creationId xmlns:a16="http://schemas.microsoft.com/office/drawing/2014/main" id="{E2F72A11-4E16-E445-95F5-1F678D0848E9}"/>
              </a:ext>
            </a:extLst>
          </p:cNvPr>
          <p:cNvSpPr/>
          <p:nvPr/>
        </p:nvSpPr>
        <p:spPr>
          <a:xfrm>
            <a:off x="838199" y="2690336"/>
            <a:ext cx="10515601"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it-IT" dirty="0">
                <a:latin typeface="Calibri" panose="020F0502020204030204" pitchFamily="34" charset="0"/>
              </a:rPr>
              <a:t>Si suggerisce l’utilizzo della chirurgia metabolico-</a:t>
            </a:r>
            <a:r>
              <a:rPr lang="it-IT" dirty="0" err="1">
                <a:latin typeface="Calibri" panose="020F0502020204030204" pitchFamily="34" charset="0"/>
              </a:rPr>
              <a:t>bariatrica</a:t>
            </a:r>
            <a:r>
              <a:rPr lang="it-IT" dirty="0">
                <a:latin typeface="Calibri" panose="020F0502020204030204" pitchFamily="34" charset="0"/>
              </a:rPr>
              <a:t> nei pazienti con BMI ≥35 Kg</a:t>
            </a:r>
            <a:r>
              <a:rPr lang="it-IT" sz="1400" dirty="0">
                <a:effectLst/>
                <a:latin typeface="Calibri" panose="020F0502020204030204" pitchFamily="34" charset="0"/>
              </a:rPr>
              <a:t>/</a:t>
            </a:r>
            <a:r>
              <a:rPr lang="it-IT" dirty="0">
                <a:latin typeface="Calibri" panose="020F0502020204030204" pitchFamily="34" charset="0"/>
              </a:rPr>
              <a:t>m</a:t>
            </a:r>
            <a:r>
              <a:rPr lang="it-IT" sz="800" dirty="0">
                <a:effectLst/>
                <a:latin typeface="Calibri" panose="020F0502020204030204" pitchFamily="34" charset="0"/>
              </a:rPr>
              <a:t>2 </a:t>
            </a:r>
            <a:r>
              <a:rPr lang="it-IT" dirty="0">
                <a:latin typeface="Calibri" panose="020F0502020204030204" pitchFamily="34" charset="0"/>
              </a:rPr>
              <a:t>e DM2 non controllato con la terapia medica, per il trattamento del diabete. </a:t>
            </a:r>
          </a:p>
          <a:p>
            <a:endParaRPr lang="it-IT" dirty="0"/>
          </a:p>
          <a:p>
            <a:r>
              <a:rPr lang="it-IT" i="1" dirty="0">
                <a:latin typeface="Calibri" panose="020F0502020204030204" pitchFamily="34" charset="0"/>
              </a:rPr>
              <a:t>Raccomandazione debole a favore, con </a:t>
            </a:r>
            <a:r>
              <a:rPr lang="it-IT" i="1" dirty="0" err="1">
                <a:latin typeface="Calibri" panose="020F0502020204030204" pitchFamily="34" charset="0"/>
              </a:rPr>
              <a:t>qualita</a:t>
            </a:r>
            <a:r>
              <a:rPr lang="it-IT" i="1" dirty="0">
                <a:latin typeface="Calibri" panose="020F0502020204030204" pitchFamily="34" charset="0"/>
              </a:rPr>
              <a:t>̀ delle prove molto bassa </a:t>
            </a:r>
          </a:p>
          <a:p>
            <a:endParaRPr lang="it-IT" dirty="0"/>
          </a:p>
        </p:txBody>
      </p:sp>
      <p:sp>
        <p:nvSpPr>
          <p:cNvPr id="5" name="Rettangolo 4">
            <a:extLst>
              <a:ext uri="{FF2B5EF4-FFF2-40B4-BE49-F238E27FC236}">
                <a16:creationId xmlns:a16="http://schemas.microsoft.com/office/drawing/2014/main" id="{F6476D9D-21EF-3044-AB56-21BD6FBD021B}"/>
              </a:ext>
            </a:extLst>
          </p:cNvPr>
          <p:cNvSpPr/>
          <p:nvPr/>
        </p:nvSpPr>
        <p:spPr>
          <a:xfrm>
            <a:off x="838198" y="4201478"/>
            <a:ext cx="10515601" cy="147732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it-IT" dirty="0">
                <a:latin typeface="Calibri" panose="020F0502020204030204" pitchFamily="34" charset="0"/>
              </a:rPr>
              <a:t>due trial che hanno utilizzato la SG e la BPD</a:t>
            </a:r>
          </a:p>
          <a:p>
            <a:r>
              <a:rPr lang="it-IT" dirty="0">
                <a:latin typeface="Calibri" panose="020F0502020204030204" pitchFamily="34" charset="0"/>
              </a:rPr>
              <a:t>Condotta </a:t>
            </a:r>
            <a:r>
              <a:rPr lang="it-IT" dirty="0" err="1">
                <a:latin typeface="Calibri" panose="020F0502020204030204" pitchFamily="34" charset="0"/>
              </a:rPr>
              <a:t>metanalisi</a:t>
            </a:r>
            <a:r>
              <a:rPr lang="it-IT" dirty="0">
                <a:latin typeface="Calibri" panose="020F0502020204030204" pitchFamily="34" charset="0"/>
              </a:rPr>
              <a:t> </a:t>
            </a:r>
          </a:p>
          <a:p>
            <a:r>
              <a:rPr lang="it-IT" dirty="0"/>
              <a:t>Pochi studi sulla popolazione diabetica con insufficiente compenso </a:t>
            </a:r>
            <a:r>
              <a:rPr lang="it-IT" dirty="0" err="1"/>
              <a:t>glicometabolico</a:t>
            </a:r>
            <a:r>
              <a:rPr lang="it-IT" dirty="0"/>
              <a:t> e BMI ≥35 kg/m2</a:t>
            </a:r>
          </a:p>
          <a:p>
            <a:endParaRPr lang="it-IT" dirty="0">
              <a:latin typeface="Calibri" panose="020F0502020204030204" pitchFamily="34" charset="0"/>
            </a:endParaRPr>
          </a:p>
          <a:p>
            <a:r>
              <a:rPr lang="it-IT" dirty="0"/>
              <a:t>Studi di </a:t>
            </a:r>
            <a:r>
              <a:rPr lang="it-IT" dirty="0" err="1"/>
              <a:t>farmacoeconomia</a:t>
            </a:r>
            <a:r>
              <a:rPr lang="it-IT" dirty="0"/>
              <a:t> a favore</a:t>
            </a:r>
          </a:p>
        </p:txBody>
      </p:sp>
      <p:sp>
        <p:nvSpPr>
          <p:cNvPr id="6" name="Rettangolo 5">
            <a:extLst>
              <a:ext uri="{FF2B5EF4-FFF2-40B4-BE49-F238E27FC236}">
                <a16:creationId xmlns:a16="http://schemas.microsoft.com/office/drawing/2014/main" id="{C78B8338-1D4F-BF46-A957-5B769165FBC1}"/>
              </a:ext>
            </a:extLst>
          </p:cNvPr>
          <p:cNvSpPr/>
          <p:nvPr/>
        </p:nvSpPr>
        <p:spPr>
          <a:xfrm>
            <a:off x="838198" y="5970282"/>
            <a:ext cx="1051560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it-IT" dirty="0">
                <a:latin typeface="Calibri" panose="020F0502020204030204" pitchFamily="34" charset="0"/>
              </a:rPr>
              <a:t>Raccomandazione debole per l’esiguo numero di studi. </a:t>
            </a:r>
            <a:endParaRPr lang="it-IT" dirty="0"/>
          </a:p>
        </p:txBody>
      </p:sp>
      <p:sp>
        <p:nvSpPr>
          <p:cNvPr id="7" name="CasellaDiTesto 6">
            <a:extLst>
              <a:ext uri="{FF2B5EF4-FFF2-40B4-BE49-F238E27FC236}">
                <a16:creationId xmlns:a16="http://schemas.microsoft.com/office/drawing/2014/main" id="{12023728-A4CD-8F4E-B88D-167BC1B63159}"/>
              </a:ext>
            </a:extLst>
          </p:cNvPr>
          <p:cNvSpPr txBox="1"/>
          <p:nvPr/>
        </p:nvSpPr>
        <p:spPr>
          <a:xfrm>
            <a:off x="8658225" y="700088"/>
            <a:ext cx="2457450" cy="646331"/>
          </a:xfrm>
          <a:prstGeom prst="rect">
            <a:avLst/>
          </a:prstGeom>
          <a:noFill/>
        </p:spPr>
        <p:txBody>
          <a:bodyPr wrap="square" rtlCol="0">
            <a:spAutoFit/>
          </a:bodyPr>
          <a:lstStyle/>
          <a:p>
            <a:r>
              <a:rPr lang="it-IT" dirty="0"/>
              <a:t>BMI &gt;35</a:t>
            </a:r>
          </a:p>
          <a:p>
            <a:r>
              <a:rPr lang="it-IT" dirty="0"/>
              <a:t>Diabete</a:t>
            </a:r>
          </a:p>
        </p:txBody>
      </p:sp>
      <p:pic>
        <p:nvPicPr>
          <p:cNvPr id="8" name="Immagine 7">
            <a:extLst>
              <a:ext uri="{FF2B5EF4-FFF2-40B4-BE49-F238E27FC236}">
                <a16:creationId xmlns:a16="http://schemas.microsoft.com/office/drawing/2014/main" id="{295A028F-2108-A648-B054-53F3ECEF1341}"/>
              </a:ext>
            </a:extLst>
          </p:cNvPr>
          <p:cNvPicPr>
            <a:picLocks noChangeAspect="1"/>
          </p:cNvPicPr>
          <p:nvPr/>
        </p:nvPicPr>
        <p:blipFill>
          <a:blip r:embed="rId2"/>
          <a:stretch>
            <a:fillRect/>
          </a:stretch>
        </p:blipFill>
        <p:spPr>
          <a:xfrm>
            <a:off x="10308430" y="504179"/>
            <a:ext cx="619125" cy="464887"/>
          </a:xfrm>
          <a:prstGeom prst="rect">
            <a:avLst/>
          </a:prstGeom>
        </p:spPr>
      </p:pic>
      <p:sp>
        <p:nvSpPr>
          <p:cNvPr id="9" name="CasellaDiTesto 8">
            <a:extLst>
              <a:ext uri="{FF2B5EF4-FFF2-40B4-BE49-F238E27FC236}">
                <a16:creationId xmlns:a16="http://schemas.microsoft.com/office/drawing/2014/main" id="{45BE1A58-CF0B-3743-ACA9-B675CDE5A2BD}"/>
              </a:ext>
            </a:extLst>
          </p:cNvPr>
          <p:cNvSpPr txBox="1"/>
          <p:nvPr/>
        </p:nvSpPr>
        <p:spPr>
          <a:xfrm>
            <a:off x="10186988" y="1080990"/>
            <a:ext cx="928687" cy="369332"/>
          </a:xfrm>
          <a:prstGeom prst="rect">
            <a:avLst/>
          </a:prstGeom>
          <a:noFill/>
        </p:spPr>
        <p:txBody>
          <a:bodyPr wrap="square" rtlCol="0">
            <a:spAutoFit/>
          </a:bodyPr>
          <a:lstStyle/>
          <a:p>
            <a:r>
              <a:rPr lang="it-IT" dirty="0"/>
              <a:t>diabete</a:t>
            </a:r>
          </a:p>
        </p:txBody>
      </p:sp>
      <p:pic>
        <p:nvPicPr>
          <p:cNvPr id="11" name="Immagine 10">
            <a:extLst>
              <a:ext uri="{FF2B5EF4-FFF2-40B4-BE49-F238E27FC236}">
                <a16:creationId xmlns:a16="http://schemas.microsoft.com/office/drawing/2014/main" id="{017BC3B4-FD60-174B-B7B0-2FC15F7D3980}"/>
              </a:ext>
            </a:extLst>
          </p:cNvPr>
          <p:cNvPicPr>
            <a:picLocks noChangeAspect="1"/>
          </p:cNvPicPr>
          <p:nvPr/>
        </p:nvPicPr>
        <p:blipFill>
          <a:blip r:embed="rId3"/>
          <a:stretch>
            <a:fillRect/>
          </a:stretch>
        </p:blipFill>
        <p:spPr>
          <a:xfrm>
            <a:off x="7435703" y="514661"/>
            <a:ext cx="794840" cy="1017570"/>
          </a:xfrm>
          <a:prstGeom prst="rect">
            <a:avLst/>
          </a:prstGeom>
        </p:spPr>
      </p:pic>
    </p:spTree>
    <p:extLst>
      <p:ext uri="{BB962C8B-B14F-4D97-AF65-F5344CB8AC3E}">
        <p14:creationId xmlns:p14="http://schemas.microsoft.com/office/powerpoint/2010/main" val="1649841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EC14D0-6BD3-5340-B12D-25AD8354E872}"/>
              </a:ext>
            </a:extLst>
          </p:cNvPr>
          <p:cNvSpPr>
            <a:spLocks noGrp="1"/>
          </p:cNvSpPr>
          <p:nvPr>
            <p:ph type="title"/>
          </p:nvPr>
        </p:nvSpPr>
        <p:spPr>
          <a:xfrm>
            <a:off x="838199" y="365125"/>
            <a:ext cx="10772953" cy="1325563"/>
          </a:xfrm>
        </p:spPr>
        <p:style>
          <a:lnRef idx="2">
            <a:schemeClr val="accent4">
              <a:shade val="50000"/>
            </a:schemeClr>
          </a:lnRef>
          <a:fillRef idx="1">
            <a:schemeClr val="accent4"/>
          </a:fillRef>
          <a:effectRef idx="0">
            <a:schemeClr val="accent4"/>
          </a:effectRef>
          <a:fontRef idx="minor">
            <a:schemeClr val="lt1"/>
          </a:fontRef>
        </p:style>
        <p:txBody>
          <a:bodyPr/>
          <a:lstStyle/>
          <a:p>
            <a:r>
              <a:rPr lang="it-IT" dirty="0"/>
              <a:t>Indicazioni alla chirurgia - 3</a:t>
            </a:r>
          </a:p>
        </p:txBody>
      </p:sp>
      <p:sp>
        <p:nvSpPr>
          <p:cNvPr id="4" name="Rettangolo 3">
            <a:extLst>
              <a:ext uri="{FF2B5EF4-FFF2-40B4-BE49-F238E27FC236}">
                <a16:creationId xmlns:a16="http://schemas.microsoft.com/office/drawing/2014/main" id="{01FB69BA-AF95-6E44-AEBA-21C6F9EBFD45}"/>
              </a:ext>
            </a:extLst>
          </p:cNvPr>
          <p:cNvSpPr/>
          <p:nvPr/>
        </p:nvSpPr>
        <p:spPr>
          <a:xfrm>
            <a:off x="838198" y="1767006"/>
            <a:ext cx="10772955"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it-IT" b="1" dirty="0">
                <a:latin typeface="Calibri" panose="020F0502020204030204" pitchFamily="34" charset="0"/>
              </a:rPr>
              <a:t>PICO 3 </a:t>
            </a:r>
            <a:r>
              <a:rPr lang="it-IT" dirty="0">
                <a:latin typeface="Calibri" panose="020F0502020204030204" pitchFamily="34" charset="0"/>
              </a:rPr>
              <a:t>– Nei pazienti con </a:t>
            </a:r>
            <a:r>
              <a:rPr lang="it-IT" dirty="0" err="1">
                <a:latin typeface="Calibri" panose="020F0502020204030204" pitchFamily="34" charset="0"/>
              </a:rPr>
              <a:t>obesita</a:t>
            </a:r>
            <a:r>
              <a:rPr lang="it-IT" dirty="0">
                <a:latin typeface="Calibri" panose="020F0502020204030204" pitchFamily="34" charset="0"/>
              </a:rPr>
              <a:t>̀ di Classe I (BMI tra 30 e 34.9 kg/m2) ed almeno una </a:t>
            </a:r>
            <a:r>
              <a:rPr lang="it-IT" dirty="0" err="1">
                <a:latin typeface="Calibri" panose="020F0502020204030204" pitchFamily="34" charset="0"/>
              </a:rPr>
              <a:t>comorbidita</a:t>
            </a:r>
            <a:r>
              <a:rPr lang="it-IT" dirty="0">
                <a:latin typeface="Calibri" panose="020F0502020204030204" pitchFamily="34" charset="0"/>
              </a:rPr>
              <a:t>̀ non controllata (diabete, ipertensione arteriosa, dislipidemia, OSAS), la chirurgia metabolico-</a:t>
            </a:r>
            <a:r>
              <a:rPr lang="it-IT" dirty="0" err="1">
                <a:latin typeface="Calibri" panose="020F0502020204030204" pitchFamily="34" charset="0"/>
              </a:rPr>
              <a:t>bariatrica</a:t>
            </a:r>
            <a:r>
              <a:rPr lang="it-IT" dirty="0">
                <a:latin typeface="Calibri" panose="020F0502020204030204" pitchFamily="34" charset="0"/>
              </a:rPr>
              <a:t> è preferibile rispetto ad altri interventi non chirurgici, per il trattamento dell’</a:t>
            </a:r>
            <a:r>
              <a:rPr lang="it-IT" dirty="0" err="1">
                <a:latin typeface="Calibri" panose="020F0502020204030204" pitchFamily="34" charset="0"/>
              </a:rPr>
              <a:t>obesita</a:t>
            </a:r>
            <a:r>
              <a:rPr lang="it-IT" dirty="0">
                <a:latin typeface="Calibri" panose="020F0502020204030204" pitchFamily="34" charset="0"/>
              </a:rPr>
              <a:t>̀? </a:t>
            </a:r>
            <a:endParaRPr lang="it-IT" dirty="0"/>
          </a:p>
        </p:txBody>
      </p:sp>
      <p:sp>
        <p:nvSpPr>
          <p:cNvPr id="5" name="Rettangolo 4">
            <a:extLst>
              <a:ext uri="{FF2B5EF4-FFF2-40B4-BE49-F238E27FC236}">
                <a16:creationId xmlns:a16="http://schemas.microsoft.com/office/drawing/2014/main" id="{A4845170-E31D-B440-81C1-7347A7412F1F}"/>
              </a:ext>
            </a:extLst>
          </p:cNvPr>
          <p:cNvSpPr/>
          <p:nvPr/>
        </p:nvSpPr>
        <p:spPr>
          <a:xfrm>
            <a:off x="838199" y="2690336"/>
            <a:ext cx="10772955"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it-IT" dirty="0">
                <a:latin typeface="Calibri" panose="020F0502020204030204" pitchFamily="34" charset="0"/>
              </a:rPr>
              <a:t>Si raccomanda l’utilizzo della chirurgia metabolico-</a:t>
            </a:r>
            <a:r>
              <a:rPr lang="it-IT" dirty="0" err="1">
                <a:latin typeface="Calibri" panose="020F0502020204030204" pitchFamily="34" charset="0"/>
              </a:rPr>
              <a:t>bariatrica</a:t>
            </a:r>
            <a:r>
              <a:rPr lang="it-IT" dirty="0">
                <a:latin typeface="Calibri" panose="020F0502020204030204" pitchFamily="34" charset="0"/>
              </a:rPr>
              <a:t> nei pazienti con </a:t>
            </a:r>
            <a:r>
              <a:rPr lang="it-IT" dirty="0" err="1">
                <a:latin typeface="Calibri" panose="020F0502020204030204" pitchFamily="34" charset="0"/>
              </a:rPr>
              <a:t>obesita</a:t>
            </a:r>
            <a:r>
              <a:rPr lang="it-IT" dirty="0">
                <a:latin typeface="Calibri" panose="020F0502020204030204" pitchFamily="34" charset="0"/>
              </a:rPr>
              <a:t>̀ di Classe I (BMI tra 30 e 34.9 Kg/m</a:t>
            </a:r>
            <a:r>
              <a:rPr lang="it-IT" sz="800" dirty="0">
                <a:effectLst/>
                <a:latin typeface="Calibri" panose="020F0502020204030204" pitchFamily="34" charset="0"/>
              </a:rPr>
              <a:t>2</a:t>
            </a:r>
            <a:r>
              <a:rPr lang="it-IT" dirty="0">
                <a:latin typeface="Calibri" panose="020F0502020204030204" pitchFamily="34" charset="0"/>
              </a:rPr>
              <a:t>) e almeno una </a:t>
            </a:r>
            <a:r>
              <a:rPr lang="it-IT" dirty="0" err="1">
                <a:latin typeface="Calibri" panose="020F0502020204030204" pitchFamily="34" charset="0"/>
              </a:rPr>
              <a:t>comorbidita</a:t>
            </a:r>
            <a:r>
              <a:rPr lang="it-IT" dirty="0">
                <a:latin typeface="Calibri" panose="020F0502020204030204" pitchFamily="34" charset="0"/>
              </a:rPr>
              <a:t>̀ non controllata (DM2, ipertensione arteriosa, dislipidemia, OSAS), per il trattamento dell’</a:t>
            </a:r>
            <a:r>
              <a:rPr lang="it-IT" dirty="0" err="1">
                <a:latin typeface="Calibri" panose="020F0502020204030204" pitchFamily="34" charset="0"/>
              </a:rPr>
              <a:t>obesita</a:t>
            </a:r>
            <a:r>
              <a:rPr lang="it-IT" dirty="0">
                <a:latin typeface="Calibri" panose="020F0502020204030204" pitchFamily="34" charset="0"/>
              </a:rPr>
              <a:t>̀. </a:t>
            </a:r>
          </a:p>
          <a:p>
            <a:endParaRPr lang="it-IT" dirty="0"/>
          </a:p>
          <a:p>
            <a:r>
              <a:rPr lang="it-IT" i="1" dirty="0">
                <a:latin typeface="Calibri" panose="020F0502020204030204" pitchFamily="34" charset="0"/>
              </a:rPr>
              <a:t>Raccomandazione forte a favore, con </a:t>
            </a:r>
            <a:r>
              <a:rPr lang="it-IT" i="1" dirty="0" err="1">
                <a:latin typeface="Calibri" panose="020F0502020204030204" pitchFamily="34" charset="0"/>
              </a:rPr>
              <a:t>qualita</a:t>
            </a:r>
            <a:r>
              <a:rPr lang="it-IT" i="1" dirty="0">
                <a:latin typeface="Calibri" panose="020F0502020204030204" pitchFamily="34" charset="0"/>
              </a:rPr>
              <a:t>̀ delle prove bassa </a:t>
            </a:r>
            <a:endParaRPr lang="it-IT" dirty="0"/>
          </a:p>
        </p:txBody>
      </p:sp>
      <p:sp>
        <p:nvSpPr>
          <p:cNvPr id="6" name="Rettangolo 5">
            <a:extLst>
              <a:ext uri="{FF2B5EF4-FFF2-40B4-BE49-F238E27FC236}">
                <a16:creationId xmlns:a16="http://schemas.microsoft.com/office/drawing/2014/main" id="{A3DEA990-B4CC-784F-A6EE-2716A20D68E1}"/>
              </a:ext>
            </a:extLst>
          </p:cNvPr>
          <p:cNvSpPr/>
          <p:nvPr/>
        </p:nvSpPr>
        <p:spPr>
          <a:xfrm>
            <a:off x="838199" y="4167664"/>
            <a:ext cx="10772955" cy="203132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it-IT" dirty="0">
                <a:latin typeface="Calibri" panose="020F0502020204030204" pitchFamily="34" charset="0"/>
              </a:rPr>
              <a:t>3 trial</a:t>
            </a:r>
          </a:p>
          <a:p>
            <a:r>
              <a:rPr lang="it-IT" dirty="0">
                <a:latin typeface="Calibri" panose="020F0502020204030204" pitchFamily="34" charset="0"/>
              </a:rPr>
              <a:t>Condotta </a:t>
            </a:r>
            <a:r>
              <a:rPr lang="it-IT" dirty="0" err="1">
                <a:latin typeface="Calibri" panose="020F0502020204030204" pitchFamily="34" charset="0"/>
              </a:rPr>
              <a:t>metanalisi</a:t>
            </a:r>
            <a:r>
              <a:rPr lang="it-IT" dirty="0">
                <a:latin typeface="Calibri" panose="020F0502020204030204" pitchFamily="34" charset="0"/>
              </a:rPr>
              <a:t> includendo </a:t>
            </a:r>
            <a:r>
              <a:rPr lang="it-IT" dirty="0" err="1">
                <a:latin typeface="Calibri" panose="020F0502020204030204" pitchFamily="34" charset="0"/>
              </a:rPr>
              <a:t>o</a:t>
            </a:r>
            <a:r>
              <a:rPr lang="it-IT" dirty="0" err="1"/>
              <a:t>utcome</a:t>
            </a:r>
            <a:r>
              <a:rPr lang="it-IT" dirty="0"/>
              <a:t> considerati critici: significativi aumenti dei tassi di remissione del diabete, miglioramenti del compenso </a:t>
            </a:r>
            <a:r>
              <a:rPr lang="it-IT" dirty="0" err="1"/>
              <a:t>glicometabolico</a:t>
            </a:r>
            <a:r>
              <a:rPr lang="it-IT" dirty="0"/>
              <a:t> ed ampia riduzione del peso corporeo</a:t>
            </a:r>
          </a:p>
          <a:p>
            <a:r>
              <a:rPr lang="it-IT" dirty="0"/>
              <a:t>due studi riportano dati sulla </a:t>
            </a:r>
            <a:r>
              <a:rPr lang="it-IT" dirty="0" err="1"/>
              <a:t>qualita</a:t>
            </a:r>
            <a:r>
              <a:rPr lang="it-IT" dirty="0"/>
              <a:t>̀ della vita in favore della chirurgia metabolico-</a:t>
            </a:r>
            <a:r>
              <a:rPr lang="it-IT" dirty="0" err="1"/>
              <a:t>bariatrica</a:t>
            </a:r>
            <a:endParaRPr lang="it-IT" dirty="0"/>
          </a:p>
          <a:p>
            <a:r>
              <a:rPr lang="it-IT" dirty="0"/>
              <a:t>Gli studi di </a:t>
            </a:r>
            <a:r>
              <a:rPr lang="it-IT" dirty="0" err="1"/>
              <a:t>farmacoeconomia</a:t>
            </a:r>
            <a:r>
              <a:rPr lang="it-IT" dirty="0"/>
              <a:t> presenti in letteratura mostrano come il trattamento chirurgico risulti costo-efficace e in alcuni casi addirittura in grado di far risparmiare risorse </a:t>
            </a:r>
          </a:p>
          <a:p>
            <a:endParaRPr lang="it-IT" dirty="0"/>
          </a:p>
        </p:txBody>
      </p:sp>
      <p:sp>
        <p:nvSpPr>
          <p:cNvPr id="7" name="Rettangolo 6">
            <a:extLst>
              <a:ext uri="{FF2B5EF4-FFF2-40B4-BE49-F238E27FC236}">
                <a16:creationId xmlns:a16="http://schemas.microsoft.com/office/drawing/2014/main" id="{D3524979-ACA3-BC40-9575-445B4CC44470}"/>
              </a:ext>
            </a:extLst>
          </p:cNvPr>
          <p:cNvSpPr/>
          <p:nvPr/>
        </p:nvSpPr>
        <p:spPr>
          <a:xfrm>
            <a:off x="838198" y="6249643"/>
            <a:ext cx="10772955"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it-IT" dirty="0">
                <a:latin typeface="Calibri" panose="020F0502020204030204" pitchFamily="34" charset="0"/>
              </a:rPr>
              <a:t>Nonostante pochi studi raccomandazione forte per i vantaggi sul compenso </a:t>
            </a:r>
            <a:r>
              <a:rPr lang="it-IT" dirty="0" err="1">
                <a:latin typeface="Calibri" panose="020F0502020204030204" pitchFamily="34" charset="0"/>
              </a:rPr>
              <a:t>glicometabolico</a:t>
            </a:r>
            <a:r>
              <a:rPr lang="it-IT" dirty="0">
                <a:latin typeface="Calibri" panose="020F0502020204030204" pitchFamily="34" charset="0"/>
              </a:rPr>
              <a:t> e sul peso corporeo </a:t>
            </a:r>
            <a:endParaRPr lang="it-IT" dirty="0"/>
          </a:p>
        </p:txBody>
      </p:sp>
      <p:sp>
        <p:nvSpPr>
          <p:cNvPr id="8" name="CasellaDiTesto 7">
            <a:extLst>
              <a:ext uri="{FF2B5EF4-FFF2-40B4-BE49-F238E27FC236}">
                <a16:creationId xmlns:a16="http://schemas.microsoft.com/office/drawing/2014/main" id="{A7B1390A-CAB0-BD4A-9676-336F79BE5CF4}"/>
              </a:ext>
            </a:extLst>
          </p:cNvPr>
          <p:cNvSpPr txBox="1"/>
          <p:nvPr/>
        </p:nvSpPr>
        <p:spPr>
          <a:xfrm>
            <a:off x="8658225" y="700088"/>
            <a:ext cx="2457450" cy="646331"/>
          </a:xfrm>
          <a:prstGeom prst="rect">
            <a:avLst/>
          </a:prstGeom>
          <a:noFill/>
        </p:spPr>
        <p:txBody>
          <a:bodyPr wrap="square" rtlCol="0">
            <a:spAutoFit/>
          </a:bodyPr>
          <a:lstStyle/>
          <a:p>
            <a:r>
              <a:rPr lang="it-IT" dirty="0"/>
              <a:t>BMI 30-35</a:t>
            </a:r>
          </a:p>
          <a:p>
            <a:r>
              <a:rPr lang="it-IT" dirty="0" err="1"/>
              <a:t>comorbidità</a:t>
            </a:r>
            <a:endParaRPr lang="it-IT" dirty="0"/>
          </a:p>
        </p:txBody>
      </p:sp>
      <p:pic>
        <p:nvPicPr>
          <p:cNvPr id="9" name="Immagine 8">
            <a:extLst>
              <a:ext uri="{FF2B5EF4-FFF2-40B4-BE49-F238E27FC236}">
                <a16:creationId xmlns:a16="http://schemas.microsoft.com/office/drawing/2014/main" id="{D0DBF3D7-13AE-4344-BFFA-D336991AF9D7}"/>
              </a:ext>
            </a:extLst>
          </p:cNvPr>
          <p:cNvPicPr>
            <a:picLocks noChangeAspect="1"/>
          </p:cNvPicPr>
          <p:nvPr/>
        </p:nvPicPr>
        <p:blipFill>
          <a:blip r:embed="rId2"/>
          <a:stretch>
            <a:fillRect/>
          </a:stretch>
        </p:blipFill>
        <p:spPr>
          <a:xfrm>
            <a:off x="10308430" y="504179"/>
            <a:ext cx="619125" cy="464887"/>
          </a:xfrm>
          <a:prstGeom prst="rect">
            <a:avLst/>
          </a:prstGeom>
        </p:spPr>
      </p:pic>
      <p:sp>
        <p:nvSpPr>
          <p:cNvPr id="10" name="CasellaDiTesto 9">
            <a:extLst>
              <a:ext uri="{FF2B5EF4-FFF2-40B4-BE49-F238E27FC236}">
                <a16:creationId xmlns:a16="http://schemas.microsoft.com/office/drawing/2014/main" id="{0BEC7E5C-7FCD-CB4B-A381-A827554A90BB}"/>
              </a:ext>
            </a:extLst>
          </p:cNvPr>
          <p:cNvSpPr txBox="1"/>
          <p:nvPr/>
        </p:nvSpPr>
        <p:spPr>
          <a:xfrm>
            <a:off x="10186988" y="1080990"/>
            <a:ext cx="928687" cy="369332"/>
          </a:xfrm>
          <a:prstGeom prst="rect">
            <a:avLst/>
          </a:prstGeom>
          <a:noFill/>
        </p:spPr>
        <p:txBody>
          <a:bodyPr wrap="square" rtlCol="0">
            <a:spAutoFit/>
          </a:bodyPr>
          <a:lstStyle/>
          <a:p>
            <a:r>
              <a:rPr lang="it-IT" dirty="0"/>
              <a:t>obesità</a:t>
            </a:r>
          </a:p>
        </p:txBody>
      </p:sp>
      <p:pic>
        <p:nvPicPr>
          <p:cNvPr id="11" name="Immagine 10">
            <a:extLst>
              <a:ext uri="{FF2B5EF4-FFF2-40B4-BE49-F238E27FC236}">
                <a16:creationId xmlns:a16="http://schemas.microsoft.com/office/drawing/2014/main" id="{E775C77E-D601-294F-B790-3D6F6A8EA66A}"/>
              </a:ext>
            </a:extLst>
          </p:cNvPr>
          <p:cNvPicPr>
            <a:picLocks noChangeAspect="1"/>
          </p:cNvPicPr>
          <p:nvPr/>
        </p:nvPicPr>
        <p:blipFill>
          <a:blip r:embed="rId3"/>
          <a:stretch>
            <a:fillRect/>
          </a:stretch>
        </p:blipFill>
        <p:spPr>
          <a:xfrm>
            <a:off x="7435703" y="514661"/>
            <a:ext cx="794840" cy="1017570"/>
          </a:xfrm>
          <a:prstGeom prst="rect">
            <a:avLst/>
          </a:prstGeom>
        </p:spPr>
      </p:pic>
    </p:spTree>
    <p:extLst>
      <p:ext uri="{BB962C8B-B14F-4D97-AF65-F5344CB8AC3E}">
        <p14:creationId xmlns:p14="http://schemas.microsoft.com/office/powerpoint/2010/main" val="565560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9C66ED-78CA-BC41-B87D-69B3A2D5F630}"/>
              </a:ext>
            </a:extLst>
          </p:cNvPr>
          <p:cNvSpPr>
            <a:spLocks noGrp="1"/>
          </p:cNvSpPr>
          <p:nvPr>
            <p:ph type="title"/>
          </p:nvPr>
        </p:nvSpPr>
        <p:spPr>
          <a:xfrm>
            <a:off x="838200" y="365125"/>
            <a:ext cx="10721196" cy="1325563"/>
          </a:xfrm>
        </p:spPr>
        <p:style>
          <a:lnRef idx="2">
            <a:schemeClr val="accent4">
              <a:shade val="50000"/>
            </a:schemeClr>
          </a:lnRef>
          <a:fillRef idx="1">
            <a:schemeClr val="accent4"/>
          </a:fillRef>
          <a:effectRef idx="0">
            <a:schemeClr val="accent4"/>
          </a:effectRef>
          <a:fontRef idx="minor">
            <a:schemeClr val="lt1"/>
          </a:fontRef>
        </p:style>
        <p:txBody>
          <a:bodyPr/>
          <a:lstStyle/>
          <a:p>
            <a:r>
              <a:rPr lang="it-IT" dirty="0"/>
              <a:t>Indicazioni alla chirurgia - 4</a:t>
            </a:r>
          </a:p>
        </p:txBody>
      </p:sp>
      <p:sp>
        <p:nvSpPr>
          <p:cNvPr id="3" name="Rettangolo 2">
            <a:extLst>
              <a:ext uri="{FF2B5EF4-FFF2-40B4-BE49-F238E27FC236}">
                <a16:creationId xmlns:a16="http://schemas.microsoft.com/office/drawing/2014/main" id="{6490C701-001A-D244-9657-06488834C4A6}"/>
              </a:ext>
            </a:extLst>
          </p:cNvPr>
          <p:cNvSpPr/>
          <p:nvPr/>
        </p:nvSpPr>
        <p:spPr>
          <a:xfrm>
            <a:off x="838200" y="1690688"/>
            <a:ext cx="10721196"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it-IT" b="1" dirty="0">
                <a:latin typeface="Calibri" panose="020F0502020204030204" pitchFamily="34" charset="0"/>
              </a:rPr>
              <a:t>PICO 4 </a:t>
            </a:r>
            <a:r>
              <a:rPr lang="it-IT" dirty="0">
                <a:latin typeface="Calibri" panose="020F0502020204030204" pitchFamily="34" charset="0"/>
              </a:rPr>
              <a:t>– Nei pazienti con BMI ≥35 kg/m</a:t>
            </a:r>
            <a:r>
              <a:rPr lang="it-IT" sz="800" dirty="0">
                <a:effectLst/>
                <a:latin typeface="Calibri" panose="020F0502020204030204" pitchFamily="34" charset="0"/>
              </a:rPr>
              <a:t>2 </a:t>
            </a:r>
            <a:r>
              <a:rPr lang="it-IT" dirty="0">
                <a:latin typeface="Calibri" panose="020F0502020204030204" pitchFamily="34" charset="0"/>
              </a:rPr>
              <a:t>ed almeno una </a:t>
            </a:r>
            <a:r>
              <a:rPr lang="it-IT" dirty="0" err="1">
                <a:latin typeface="Calibri" panose="020F0502020204030204" pitchFamily="34" charset="0"/>
              </a:rPr>
              <a:t>comorbidita</a:t>
            </a:r>
            <a:r>
              <a:rPr lang="it-IT" dirty="0">
                <a:latin typeface="Calibri" panose="020F0502020204030204" pitchFamily="34" charset="0"/>
              </a:rPr>
              <a:t>̀ (diabete, ipertensione arteriosa, dislipidemia, OSAS), la chirurgia metabolico-</a:t>
            </a:r>
            <a:r>
              <a:rPr lang="it-IT" dirty="0" err="1">
                <a:latin typeface="Calibri" panose="020F0502020204030204" pitchFamily="34" charset="0"/>
              </a:rPr>
              <a:t>bariatrica</a:t>
            </a:r>
            <a:r>
              <a:rPr lang="it-IT" dirty="0">
                <a:latin typeface="Calibri" panose="020F0502020204030204" pitchFamily="34" charset="0"/>
              </a:rPr>
              <a:t> è preferibile rispetto ad altri trattamenti non chirurgici, per il trattamento dell’</a:t>
            </a:r>
            <a:r>
              <a:rPr lang="it-IT" dirty="0" err="1">
                <a:latin typeface="Calibri" panose="020F0502020204030204" pitchFamily="34" charset="0"/>
              </a:rPr>
              <a:t>obesita</a:t>
            </a:r>
            <a:r>
              <a:rPr lang="it-IT" dirty="0">
                <a:latin typeface="Calibri" panose="020F0502020204030204" pitchFamily="34" charset="0"/>
              </a:rPr>
              <a:t>̀? </a:t>
            </a:r>
            <a:endParaRPr lang="it-IT" dirty="0"/>
          </a:p>
        </p:txBody>
      </p:sp>
      <p:sp>
        <p:nvSpPr>
          <p:cNvPr id="4" name="Rettangolo 3">
            <a:extLst>
              <a:ext uri="{FF2B5EF4-FFF2-40B4-BE49-F238E27FC236}">
                <a16:creationId xmlns:a16="http://schemas.microsoft.com/office/drawing/2014/main" id="{B50386A2-EF8C-F74E-B596-777C36AE19A3}"/>
              </a:ext>
            </a:extLst>
          </p:cNvPr>
          <p:cNvSpPr/>
          <p:nvPr/>
        </p:nvSpPr>
        <p:spPr>
          <a:xfrm>
            <a:off x="838200" y="2690336"/>
            <a:ext cx="10721196"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it-IT" dirty="0">
                <a:latin typeface="Calibri" panose="020F0502020204030204" pitchFamily="34" charset="0"/>
              </a:rPr>
              <a:t>Si raccomanda l’utilizzo della chirurgia metabolico-</a:t>
            </a:r>
            <a:r>
              <a:rPr lang="it-IT" dirty="0" err="1">
                <a:latin typeface="Calibri" panose="020F0502020204030204" pitchFamily="34" charset="0"/>
              </a:rPr>
              <a:t>bariatrica</a:t>
            </a:r>
            <a:r>
              <a:rPr lang="it-IT" dirty="0">
                <a:latin typeface="Calibri" panose="020F0502020204030204" pitchFamily="34" charset="0"/>
              </a:rPr>
              <a:t> nei pazienti con di classe BMI ≥35 kg/m</a:t>
            </a:r>
            <a:r>
              <a:rPr lang="it-IT" sz="800" dirty="0">
                <a:effectLst/>
                <a:latin typeface="Calibri" panose="020F0502020204030204" pitchFamily="34" charset="0"/>
              </a:rPr>
              <a:t>2 </a:t>
            </a:r>
            <a:r>
              <a:rPr lang="it-IT" dirty="0">
                <a:latin typeface="Calibri" panose="020F0502020204030204" pitchFamily="34" charset="0"/>
              </a:rPr>
              <a:t>ed almeno una </a:t>
            </a:r>
            <a:r>
              <a:rPr lang="it-IT" dirty="0" err="1">
                <a:latin typeface="Calibri" panose="020F0502020204030204" pitchFamily="34" charset="0"/>
              </a:rPr>
              <a:t>comorbidita</a:t>
            </a:r>
            <a:r>
              <a:rPr lang="it-IT" dirty="0">
                <a:latin typeface="Calibri" panose="020F0502020204030204" pitchFamily="34" charset="0"/>
              </a:rPr>
              <a:t>̀ (DM2, ipertensione arteriosa, dislipidemia, OSAS), per il trattamento dell’</a:t>
            </a:r>
            <a:r>
              <a:rPr lang="it-IT" dirty="0" err="1">
                <a:latin typeface="Calibri" panose="020F0502020204030204" pitchFamily="34" charset="0"/>
              </a:rPr>
              <a:t>obesita</a:t>
            </a:r>
            <a:r>
              <a:rPr lang="it-IT" dirty="0">
                <a:latin typeface="Calibri" panose="020F0502020204030204" pitchFamily="34" charset="0"/>
              </a:rPr>
              <a:t>̀. </a:t>
            </a:r>
          </a:p>
          <a:p>
            <a:endParaRPr lang="it-IT" dirty="0"/>
          </a:p>
          <a:p>
            <a:r>
              <a:rPr lang="it-IT" i="1" dirty="0">
                <a:latin typeface="Calibri" panose="020F0502020204030204" pitchFamily="34" charset="0"/>
              </a:rPr>
              <a:t>Raccomandazione forte a favore, con </a:t>
            </a:r>
            <a:r>
              <a:rPr lang="it-IT" i="1" dirty="0" err="1">
                <a:latin typeface="Calibri" panose="020F0502020204030204" pitchFamily="34" charset="0"/>
              </a:rPr>
              <a:t>qualita</a:t>
            </a:r>
            <a:r>
              <a:rPr lang="it-IT" i="1" dirty="0">
                <a:latin typeface="Calibri" panose="020F0502020204030204" pitchFamily="34" charset="0"/>
              </a:rPr>
              <a:t>̀ delle prove bassa </a:t>
            </a:r>
            <a:endParaRPr lang="it-IT" dirty="0"/>
          </a:p>
        </p:txBody>
      </p:sp>
      <p:sp>
        <p:nvSpPr>
          <p:cNvPr id="5" name="Rettangolo 4">
            <a:extLst>
              <a:ext uri="{FF2B5EF4-FFF2-40B4-BE49-F238E27FC236}">
                <a16:creationId xmlns:a16="http://schemas.microsoft.com/office/drawing/2014/main" id="{5E8C802E-5AC8-5E4E-A072-C285ADBDFBDD}"/>
              </a:ext>
            </a:extLst>
          </p:cNvPr>
          <p:cNvSpPr/>
          <p:nvPr/>
        </p:nvSpPr>
        <p:spPr>
          <a:xfrm>
            <a:off x="838200" y="4042601"/>
            <a:ext cx="10721196" cy="175432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it-IT" dirty="0">
                <a:latin typeface="Calibri" panose="020F0502020204030204" pitchFamily="34" charset="0"/>
              </a:rPr>
              <a:t>7 trial </a:t>
            </a:r>
          </a:p>
          <a:p>
            <a:r>
              <a:rPr lang="it-IT" dirty="0" err="1">
                <a:latin typeface="Calibri" panose="020F0502020204030204" pitchFamily="34" charset="0"/>
              </a:rPr>
              <a:t>Metanalisi</a:t>
            </a:r>
            <a:r>
              <a:rPr lang="it-IT" dirty="0">
                <a:latin typeface="Calibri" panose="020F0502020204030204" pitchFamily="34" charset="0"/>
              </a:rPr>
              <a:t> s</a:t>
            </a:r>
            <a:r>
              <a:rPr lang="it-IT" dirty="0"/>
              <a:t>ignificativi aumenti dei tassi di remissione del diabete, miglioramenti del compenso </a:t>
            </a:r>
            <a:r>
              <a:rPr lang="it-IT" dirty="0" err="1"/>
              <a:t>glicometabolico</a:t>
            </a:r>
            <a:r>
              <a:rPr lang="it-IT" dirty="0"/>
              <a:t> ed ampia riduzione del peso corporeo, con un aumento significativo degli eventi avversi. </a:t>
            </a:r>
          </a:p>
          <a:p>
            <a:r>
              <a:rPr lang="it-IT" dirty="0"/>
              <a:t>4 studi riportano dati sulla </a:t>
            </a:r>
            <a:r>
              <a:rPr lang="it-IT" dirty="0" err="1"/>
              <a:t>qualita</a:t>
            </a:r>
            <a:r>
              <a:rPr lang="it-IT" dirty="0"/>
              <a:t>̀ della vita in favore della chirurgia </a:t>
            </a:r>
          </a:p>
          <a:p>
            <a:r>
              <a:rPr lang="it-IT" dirty="0"/>
              <a:t>Gli studi di </a:t>
            </a:r>
            <a:r>
              <a:rPr lang="it-IT" dirty="0" err="1"/>
              <a:t>farmacoeconomia</a:t>
            </a:r>
            <a:r>
              <a:rPr lang="it-IT" dirty="0"/>
              <a:t>: il trattamento chirurgico risulta costo-efficace</a:t>
            </a:r>
          </a:p>
          <a:p>
            <a:endParaRPr lang="it-IT" dirty="0"/>
          </a:p>
        </p:txBody>
      </p:sp>
      <p:sp>
        <p:nvSpPr>
          <p:cNvPr id="6" name="Rettangolo 5">
            <a:extLst>
              <a:ext uri="{FF2B5EF4-FFF2-40B4-BE49-F238E27FC236}">
                <a16:creationId xmlns:a16="http://schemas.microsoft.com/office/drawing/2014/main" id="{EB6AD6B9-9F20-DA49-A20C-B83D9C9EB080}"/>
              </a:ext>
            </a:extLst>
          </p:cNvPr>
          <p:cNvSpPr/>
          <p:nvPr/>
        </p:nvSpPr>
        <p:spPr>
          <a:xfrm>
            <a:off x="838200" y="5948864"/>
            <a:ext cx="1072119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it-IT" dirty="0">
                <a:latin typeface="Calibri" panose="020F0502020204030204" pitchFamily="34" charset="0"/>
              </a:rPr>
              <a:t>Raccomandazione forte per i vantaggi sul compenso </a:t>
            </a:r>
            <a:r>
              <a:rPr lang="it-IT" dirty="0" err="1">
                <a:latin typeface="Calibri" panose="020F0502020204030204" pitchFamily="34" charset="0"/>
              </a:rPr>
              <a:t>glicometabolico</a:t>
            </a:r>
            <a:r>
              <a:rPr lang="it-IT" dirty="0">
                <a:latin typeface="Calibri" panose="020F0502020204030204" pitchFamily="34" charset="0"/>
              </a:rPr>
              <a:t>, sul peso corporeo e </a:t>
            </a:r>
            <a:r>
              <a:rPr lang="it-IT" dirty="0" err="1">
                <a:latin typeface="Calibri" panose="020F0502020204030204" pitchFamily="34" charset="0"/>
              </a:rPr>
              <a:t>qualita</a:t>
            </a:r>
            <a:r>
              <a:rPr lang="it-IT" dirty="0">
                <a:latin typeface="Calibri" panose="020F0502020204030204" pitchFamily="34" charset="0"/>
              </a:rPr>
              <a:t>̀ della vita </a:t>
            </a:r>
            <a:endParaRPr lang="it-IT" dirty="0"/>
          </a:p>
        </p:txBody>
      </p:sp>
      <p:sp>
        <p:nvSpPr>
          <p:cNvPr id="7" name="CasellaDiTesto 6">
            <a:extLst>
              <a:ext uri="{FF2B5EF4-FFF2-40B4-BE49-F238E27FC236}">
                <a16:creationId xmlns:a16="http://schemas.microsoft.com/office/drawing/2014/main" id="{20EC9004-8FB2-2149-8D91-6B74F647AD00}"/>
              </a:ext>
            </a:extLst>
          </p:cNvPr>
          <p:cNvSpPr txBox="1"/>
          <p:nvPr/>
        </p:nvSpPr>
        <p:spPr>
          <a:xfrm>
            <a:off x="8658225" y="700088"/>
            <a:ext cx="2457450" cy="646331"/>
          </a:xfrm>
          <a:prstGeom prst="rect">
            <a:avLst/>
          </a:prstGeom>
          <a:noFill/>
        </p:spPr>
        <p:txBody>
          <a:bodyPr wrap="square" rtlCol="0">
            <a:spAutoFit/>
          </a:bodyPr>
          <a:lstStyle/>
          <a:p>
            <a:r>
              <a:rPr lang="it-IT" dirty="0"/>
              <a:t>BMI &gt;35</a:t>
            </a:r>
          </a:p>
          <a:p>
            <a:r>
              <a:rPr lang="it-IT" dirty="0" err="1"/>
              <a:t>comorbidità</a:t>
            </a:r>
            <a:endParaRPr lang="it-IT" dirty="0"/>
          </a:p>
        </p:txBody>
      </p:sp>
      <p:pic>
        <p:nvPicPr>
          <p:cNvPr id="8" name="Immagine 7">
            <a:extLst>
              <a:ext uri="{FF2B5EF4-FFF2-40B4-BE49-F238E27FC236}">
                <a16:creationId xmlns:a16="http://schemas.microsoft.com/office/drawing/2014/main" id="{6CABE837-BC11-BC4A-B2E3-C0FC9760DECB}"/>
              </a:ext>
            </a:extLst>
          </p:cNvPr>
          <p:cNvPicPr>
            <a:picLocks noChangeAspect="1"/>
          </p:cNvPicPr>
          <p:nvPr/>
        </p:nvPicPr>
        <p:blipFill>
          <a:blip r:embed="rId2"/>
          <a:stretch>
            <a:fillRect/>
          </a:stretch>
        </p:blipFill>
        <p:spPr>
          <a:xfrm>
            <a:off x="10308430" y="504179"/>
            <a:ext cx="619125" cy="464887"/>
          </a:xfrm>
          <a:prstGeom prst="rect">
            <a:avLst/>
          </a:prstGeom>
        </p:spPr>
      </p:pic>
      <p:sp>
        <p:nvSpPr>
          <p:cNvPr id="9" name="CasellaDiTesto 8">
            <a:extLst>
              <a:ext uri="{FF2B5EF4-FFF2-40B4-BE49-F238E27FC236}">
                <a16:creationId xmlns:a16="http://schemas.microsoft.com/office/drawing/2014/main" id="{ABD79A07-3757-8E4A-A408-7B84169C1457}"/>
              </a:ext>
            </a:extLst>
          </p:cNvPr>
          <p:cNvSpPr txBox="1"/>
          <p:nvPr/>
        </p:nvSpPr>
        <p:spPr>
          <a:xfrm>
            <a:off x="10186988" y="1080990"/>
            <a:ext cx="928687" cy="369332"/>
          </a:xfrm>
          <a:prstGeom prst="rect">
            <a:avLst/>
          </a:prstGeom>
          <a:noFill/>
        </p:spPr>
        <p:txBody>
          <a:bodyPr wrap="square" rtlCol="0">
            <a:spAutoFit/>
          </a:bodyPr>
          <a:lstStyle/>
          <a:p>
            <a:r>
              <a:rPr lang="it-IT" dirty="0"/>
              <a:t>obesità</a:t>
            </a:r>
          </a:p>
        </p:txBody>
      </p:sp>
      <p:pic>
        <p:nvPicPr>
          <p:cNvPr id="10" name="Immagine 9">
            <a:extLst>
              <a:ext uri="{FF2B5EF4-FFF2-40B4-BE49-F238E27FC236}">
                <a16:creationId xmlns:a16="http://schemas.microsoft.com/office/drawing/2014/main" id="{63DA4EC5-798E-A64C-8341-FA6F8D383C25}"/>
              </a:ext>
            </a:extLst>
          </p:cNvPr>
          <p:cNvPicPr>
            <a:picLocks noChangeAspect="1"/>
          </p:cNvPicPr>
          <p:nvPr/>
        </p:nvPicPr>
        <p:blipFill>
          <a:blip r:embed="rId3"/>
          <a:stretch>
            <a:fillRect/>
          </a:stretch>
        </p:blipFill>
        <p:spPr>
          <a:xfrm>
            <a:off x="7435703" y="514661"/>
            <a:ext cx="794840" cy="1017570"/>
          </a:xfrm>
          <a:prstGeom prst="rect">
            <a:avLst/>
          </a:prstGeom>
        </p:spPr>
      </p:pic>
    </p:spTree>
    <p:extLst>
      <p:ext uri="{BB962C8B-B14F-4D97-AF65-F5344CB8AC3E}">
        <p14:creationId xmlns:p14="http://schemas.microsoft.com/office/powerpoint/2010/main" val="3211650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1F73DE-EBD6-204E-B90F-A82A369A132F}"/>
              </a:ext>
            </a:extLst>
          </p:cNvPr>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r>
              <a:rPr lang="it-IT" dirty="0"/>
              <a:t>Indicazioni alla chirurgia - 5</a:t>
            </a:r>
          </a:p>
        </p:txBody>
      </p:sp>
      <p:sp>
        <p:nvSpPr>
          <p:cNvPr id="3" name="Rettangolo 2">
            <a:extLst>
              <a:ext uri="{FF2B5EF4-FFF2-40B4-BE49-F238E27FC236}">
                <a16:creationId xmlns:a16="http://schemas.microsoft.com/office/drawing/2014/main" id="{B8A81271-D7CB-864F-B010-079DCB5C81DD}"/>
              </a:ext>
            </a:extLst>
          </p:cNvPr>
          <p:cNvSpPr/>
          <p:nvPr/>
        </p:nvSpPr>
        <p:spPr>
          <a:xfrm>
            <a:off x="838199" y="1812783"/>
            <a:ext cx="10515601" cy="67710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it-IT" b="1" dirty="0">
                <a:latin typeface="Calibri" panose="020F0502020204030204" pitchFamily="34" charset="0"/>
              </a:rPr>
              <a:t>PICO 5 </a:t>
            </a:r>
            <a:r>
              <a:rPr lang="it-IT" dirty="0">
                <a:latin typeface="Calibri" panose="020F0502020204030204" pitchFamily="34" charset="0"/>
              </a:rPr>
              <a:t>– Nei pazienti con </a:t>
            </a:r>
            <a:r>
              <a:rPr lang="it-IT" dirty="0" err="1">
                <a:latin typeface="Calibri" panose="020F0502020204030204" pitchFamily="34" charset="0"/>
              </a:rPr>
              <a:t>obesita</a:t>
            </a:r>
            <a:r>
              <a:rPr lang="it-IT" dirty="0">
                <a:latin typeface="Calibri" panose="020F0502020204030204" pitchFamily="34" charset="0"/>
              </a:rPr>
              <a:t>̀ di classe classe III (BMI ≥40 kg/m2), la </a:t>
            </a:r>
            <a:r>
              <a:rPr lang="it-IT" sz="2000" dirty="0">
                <a:effectLst/>
                <a:latin typeface="Calibri" panose="020F0502020204030204" pitchFamily="34" charset="0"/>
              </a:rPr>
              <a:t>chirurgia metabolico-</a:t>
            </a:r>
            <a:r>
              <a:rPr lang="it-IT" sz="2000" dirty="0" err="1">
                <a:effectLst/>
                <a:latin typeface="Calibri" panose="020F0502020204030204" pitchFamily="34" charset="0"/>
              </a:rPr>
              <a:t>bariatrica</a:t>
            </a:r>
            <a:r>
              <a:rPr lang="it-IT" sz="2000" dirty="0">
                <a:effectLst/>
                <a:latin typeface="Calibri" panose="020F0502020204030204" pitchFamily="34" charset="0"/>
              </a:rPr>
              <a:t> è </a:t>
            </a:r>
            <a:r>
              <a:rPr lang="it-IT" dirty="0">
                <a:latin typeface="Calibri" panose="020F0502020204030204" pitchFamily="34" charset="0"/>
              </a:rPr>
              <a:t>preferibile rispetto ad altri trattamenti non chirurgici, per il trattamento dell’</a:t>
            </a:r>
            <a:r>
              <a:rPr lang="it-IT" dirty="0" err="1">
                <a:latin typeface="Calibri" panose="020F0502020204030204" pitchFamily="34" charset="0"/>
              </a:rPr>
              <a:t>obesita</a:t>
            </a:r>
            <a:r>
              <a:rPr lang="it-IT" dirty="0">
                <a:latin typeface="Calibri" panose="020F0502020204030204" pitchFamily="34" charset="0"/>
              </a:rPr>
              <a:t>̀? </a:t>
            </a:r>
            <a:endParaRPr lang="it-IT" dirty="0"/>
          </a:p>
        </p:txBody>
      </p:sp>
      <p:sp>
        <p:nvSpPr>
          <p:cNvPr id="4" name="Rettangolo 3">
            <a:extLst>
              <a:ext uri="{FF2B5EF4-FFF2-40B4-BE49-F238E27FC236}">
                <a16:creationId xmlns:a16="http://schemas.microsoft.com/office/drawing/2014/main" id="{96E1F784-F67F-EB4B-8D9B-110288C5854E}"/>
              </a:ext>
            </a:extLst>
          </p:cNvPr>
          <p:cNvSpPr/>
          <p:nvPr/>
        </p:nvSpPr>
        <p:spPr>
          <a:xfrm>
            <a:off x="838199" y="2690336"/>
            <a:ext cx="10515601"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it-IT" dirty="0">
                <a:latin typeface="Calibri" panose="020F0502020204030204" pitchFamily="34" charset="0"/>
              </a:rPr>
              <a:t>Si suggerisce l’utilizzo della chirurgia metabolico-</a:t>
            </a:r>
            <a:r>
              <a:rPr lang="it-IT" dirty="0" err="1">
                <a:latin typeface="Calibri" panose="020F0502020204030204" pitchFamily="34" charset="0"/>
              </a:rPr>
              <a:t>bariatrica</a:t>
            </a:r>
            <a:r>
              <a:rPr lang="it-IT" dirty="0">
                <a:latin typeface="Calibri" panose="020F0502020204030204" pitchFamily="34" charset="0"/>
              </a:rPr>
              <a:t> nei pazienti con </a:t>
            </a:r>
            <a:r>
              <a:rPr lang="it-IT" dirty="0" err="1">
                <a:latin typeface="Calibri" panose="020F0502020204030204" pitchFamily="34" charset="0"/>
              </a:rPr>
              <a:t>obesita</a:t>
            </a:r>
            <a:r>
              <a:rPr lang="it-IT" dirty="0">
                <a:latin typeface="Calibri" panose="020F0502020204030204" pitchFamily="34" charset="0"/>
              </a:rPr>
              <a:t>̀ di classe III (BMI ≥40 kg/m</a:t>
            </a:r>
            <a:r>
              <a:rPr lang="it-IT" sz="800" dirty="0">
                <a:effectLst/>
                <a:latin typeface="Calibri" panose="020F0502020204030204" pitchFamily="34" charset="0"/>
              </a:rPr>
              <a:t>2</a:t>
            </a:r>
            <a:r>
              <a:rPr lang="it-IT" dirty="0">
                <a:latin typeface="Calibri" panose="020F0502020204030204" pitchFamily="34" charset="0"/>
              </a:rPr>
              <a:t>), per il trattamento dell’</a:t>
            </a:r>
            <a:r>
              <a:rPr lang="it-IT" dirty="0" err="1">
                <a:latin typeface="Calibri" panose="020F0502020204030204" pitchFamily="34" charset="0"/>
              </a:rPr>
              <a:t>obesita</a:t>
            </a:r>
            <a:r>
              <a:rPr lang="it-IT" dirty="0">
                <a:latin typeface="Calibri" panose="020F0502020204030204" pitchFamily="34" charset="0"/>
              </a:rPr>
              <a:t>̀. </a:t>
            </a:r>
          </a:p>
          <a:p>
            <a:endParaRPr lang="it-IT" dirty="0"/>
          </a:p>
          <a:p>
            <a:r>
              <a:rPr lang="it-IT" i="1" dirty="0">
                <a:latin typeface="Calibri" panose="020F0502020204030204" pitchFamily="34" charset="0"/>
              </a:rPr>
              <a:t>Raccomandazione debole a favore, con </a:t>
            </a:r>
            <a:r>
              <a:rPr lang="it-IT" i="1" dirty="0" err="1">
                <a:latin typeface="Calibri" panose="020F0502020204030204" pitchFamily="34" charset="0"/>
              </a:rPr>
              <a:t>qualita</a:t>
            </a:r>
            <a:r>
              <a:rPr lang="it-IT" i="1" dirty="0">
                <a:latin typeface="Calibri" panose="020F0502020204030204" pitchFamily="34" charset="0"/>
              </a:rPr>
              <a:t>̀ delle prove molto bassa </a:t>
            </a:r>
            <a:endParaRPr lang="it-IT" dirty="0"/>
          </a:p>
        </p:txBody>
      </p:sp>
      <p:sp>
        <p:nvSpPr>
          <p:cNvPr id="5" name="Rettangolo 4">
            <a:extLst>
              <a:ext uri="{FF2B5EF4-FFF2-40B4-BE49-F238E27FC236}">
                <a16:creationId xmlns:a16="http://schemas.microsoft.com/office/drawing/2014/main" id="{227757F2-4DCB-9E44-8931-96E214D9B6D6}"/>
              </a:ext>
            </a:extLst>
          </p:cNvPr>
          <p:cNvSpPr/>
          <p:nvPr/>
        </p:nvSpPr>
        <p:spPr>
          <a:xfrm>
            <a:off x="838199" y="4091110"/>
            <a:ext cx="10515600" cy="147732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it-IT" dirty="0">
                <a:latin typeface="Calibri" panose="020F0502020204030204" pitchFamily="34" charset="0"/>
              </a:rPr>
              <a:t>non è stato trovato nessun trial contro terapia non chirurgica</a:t>
            </a:r>
          </a:p>
          <a:p>
            <a:r>
              <a:rPr lang="it-IT" dirty="0"/>
              <a:t>evidenze indirette della efficacia e sicurezza  provenienti da trial che arruolano pazienti con BMI ≥35 kg/m2 (alcuni dei quali con BMI medio al basale superiore a 40 Kg/m2) ed analisi di </a:t>
            </a:r>
            <a:r>
              <a:rPr lang="it-IT" dirty="0" err="1"/>
              <a:t>sensitivita</a:t>
            </a:r>
            <a:r>
              <a:rPr lang="it-IT" dirty="0"/>
              <a:t>̀ e di che suggeriscono un bilancio (indiretto) degli effetti a favore dell’intervento</a:t>
            </a:r>
          </a:p>
          <a:p>
            <a:r>
              <a:rPr lang="it-IT" dirty="0">
                <a:latin typeface="Calibri" panose="020F0502020204030204" pitchFamily="34" charset="0"/>
              </a:rPr>
              <a:t>, </a:t>
            </a:r>
            <a:endParaRPr lang="it-IT" dirty="0"/>
          </a:p>
        </p:txBody>
      </p:sp>
      <p:sp>
        <p:nvSpPr>
          <p:cNvPr id="6" name="Rettangolo 5">
            <a:extLst>
              <a:ext uri="{FF2B5EF4-FFF2-40B4-BE49-F238E27FC236}">
                <a16:creationId xmlns:a16="http://schemas.microsoft.com/office/drawing/2014/main" id="{7CD49713-C3E4-5645-B9FC-5375CAA4FE55}"/>
              </a:ext>
            </a:extLst>
          </p:cNvPr>
          <p:cNvSpPr/>
          <p:nvPr/>
        </p:nvSpPr>
        <p:spPr>
          <a:xfrm>
            <a:off x="838198" y="5783795"/>
            <a:ext cx="10515601"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it-IT" dirty="0"/>
              <a:t>Raccomandazione a favore, anche se con grado di evidenza debole. </a:t>
            </a:r>
          </a:p>
        </p:txBody>
      </p:sp>
      <p:sp>
        <p:nvSpPr>
          <p:cNvPr id="7" name="CasellaDiTesto 6">
            <a:extLst>
              <a:ext uri="{FF2B5EF4-FFF2-40B4-BE49-F238E27FC236}">
                <a16:creationId xmlns:a16="http://schemas.microsoft.com/office/drawing/2014/main" id="{BD031AA8-E014-2148-ABAA-AAEA1757710E}"/>
              </a:ext>
            </a:extLst>
          </p:cNvPr>
          <p:cNvSpPr txBox="1"/>
          <p:nvPr/>
        </p:nvSpPr>
        <p:spPr>
          <a:xfrm>
            <a:off x="8470105" y="845448"/>
            <a:ext cx="2457450" cy="369332"/>
          </a:xfrm>
          <a:prstGeom prst="rect">
            <a:avLst/>
          </a:prstGeom>
          <a:noFill/>
        </p:spPr>
        <p:txBody>
          <a:bodyPr wrap="square" rtlCol="0">
            <a:spAutoFit/>
          </a:bodyPr>
          <a:lstStyle/>
          <a:p>
            <a:r>
              <a:rPr lang="it-IT" dirty="0"/>
              <a:t>BMI &gt;40</a:t>
            </a:r>
          </a:p>
        </p:txBody>
      </p:sp>
      <p:pic>
        <p:nvPicPr>
          <p:cNvPr id="8" name="Immagine 7">
            <a:extLst>
              <a:ext uri="{FF2B5EF4-FFF2-40B4-BE49-F238E27FC236}">
                <a16:creationId xmlns:a16="http://schemas.microsoft.com/office/drawing/2014/main" id="{0C18B7AE-3A57-A340-9541-C8EB4FE9735E}"/>
              </a:ext>
            </a:extLst>
          </p:cNvPr>
          <p:cNvPicPr>
            <a:picLocks noChangeAspect="1"/>
          </p:cNvPicPr>
          <p:nvPr/>
        </p:nvPicPr>
        <p:blipFill>
          <a:blip r:embed="rId2"/>
          <a:stretch>
            <a:fillRect/>
          </a:stretch>
        </p:blipFill>
        <p:spPr>
          <a:xfrm>
            <a:off x="10308430" y="504179"/>
            <a:ext cx="619125" cy="464887"/>
          </a:xfrm>
          <a:prstGeom prst="rect">
            <a:avLst/>
          </a:prstGeom>
        </p:spPr>
      </p:pic>
      <p:sp>
        <p:nvSpPr>
          <p:cNvPr id="9" name="CasellaDiTesto 8">
            <a:extLst>
              <a:ext uri="{FF2B5EF4-FFF2-40B4-BE49-F238E27FC236}">
                <a16:creationId xmlns:a16="http://schemas.microsoft.com/office/drawing/2014/main" id="{57FAAB63-2915-A345-ADF2-D805564B1AA1}"/>
              </a:ext>
            </a:extLst>
          </p:cNvPr>
          <p:cNvSpPr txBox="1"/>
          <p:nvPr/>
        </p:nvSpPr>
        <p:spPr>
          <a:xfrm>
            <a:off x="10186988" y="1080990"/>
            <a:ext cx="928687" cy="369332"/>
          </a:xfrm>
          <a:prstGeom prst="rect">
            <a:avLst/>
          </a:prstGeom>
          <a:noFill/>
        </p:spPr>
        <p:txBody>
          <a:bodyPr wrap="square" rtlCol="0">
            <a:spAutoFit/>
          </a:bodyPr>
          <a:lstStyle/>
          <a:p>
            <a:r>
              <a:rPr lang="it-IT" dirty="0"/>
              <a:t>obesità</a:t>
            </a:r>
          </a:p>
        </p:txBody>
      </p:sp>
      <p:pic>
        <p:nvPicPr>
          <p:cNvPr id="10" name="Immagine 9">
            <a:extLst>
              <a:ext uri="{FF2B5EF4-FFF2-40B4-BE49-F238E27FC236}">
                <a16:creationId xmlns:a16="http://schemas.microsoft.com/office/drawing/2014/main" id="{584299AE-8082-8247-9ADE-086A70643AB2}"/>
              </a:ext>
            </a:extLst>
          </p:cNvPr>
          <p:cNvPicPr>
            <a:picLocks noChangeAspect="1"/>
          </p:cNvPicPr>
          <p:nvPr/>
        </p:nvPicPr>
        <p:blipFill>
          <a:blip r:embed="rId3"/>
          <a:stretch>
            <a:fillRect/>
          </a:stretch>
        </p:blipFill>
        <p:spPr>
          <a:xfrm>
            <a:off x="7435703" y="514661"/>
            <a:ext cx="794840" cy="1017570"/>
          </a:xfrm>
          <a:prstGeom prst="rect">
            <a:avLst/>
          </a:prstGeom>
        </p:spPr>
      </p:pic>
    </p:spTree>
    <p:extLst>
      <p:ext uri="{BB962C8B-B14F-4D97-AF65-F5344CB8AC3E}">
        <p14:creationId xmlns:p14="http://schemas.microsoft.com/office/powerpoint/2010/main" val="678316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F78CE0-D56F-3643-9A78-48D9A88CBC1E}"/>
              </a:ext>
            </a:extLst>
          </p:cNvPr>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r>
              <a:rPr lang="it-IT" dirty="0"/>
              <a:t>Indicazioni alla chirurgia - 6</a:t>
            </a:r>
          </a:p>
        </p:txBody>
      </p:sp>
      <p:sp>
        <p:nvSpPr>
          <p:cNvPr id="3" name="Rettangolo 2">
            <a:extLst>
              <a:ext uri="{FF2B5EF4-FFF2-40B4-BE49-F238E27FC236}">
                <a16:creationId xmlns:a16="http://schemas.microsoft.com/office/drawing/2014/main" id="{E408F35A-754E-C040-8D95-BC97FAB2A23F}"/>
              </a:ext>
            </a:extLst>
          </p:cNvPr>
          <p:cNvSpPr/>
          <p:nvPr/>
        </p:nvSpPr>
        <p:spPr>
          <a:xfrm>
            <a:off x="838200" y="1690688"/>
            <a:ext cx="10515600"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it-IT" b="1" dirty="0">
                <a:latin typeface="Calibri" panose="020F0502020204030204" pitchFamily="34" charset="0"/>
              </a:rPr>
              <a:t>PICO 6 – </a:t>
            </a:r>
            <a:r>
              <a:rPr lang="it-IT" dirty="0">
                <a:latin typeface="Calibri" panose="020F0502020204030204" pitchFamily="34" charset="0"/>
              </a:rPr>
              <a:t>Nei pazienti in </a:t>
            </a:r>
            <a:r>
              <a:rPr lang="it-IT" dirty="0" err="1">
                <a:latin typeface="Calibri" panose="020F0502020204030204" pitchFamily="34" charset="0"/>
              </a:rPr>
              <a:t>eta</a:t>
            </a:r>
            <a:r>
              <a:rPr lang="it-IT" dirty="0">
                <a:latin typeface="Calibri" panose="020F0502020204030204" pitchFamily="34" charset="0"/>
              </a:rPr>
              <a:t>̀ pediatrica affetti da </a:t>
            </a:r>
            <a:r>
              <a:rPr lang="it-IT" dirty="0" err="1">
                <a:latin typeface="Calibri" panose="020F0502020204030204" pitchFamily="34" charset="0"/>
              </a:rPr>
              <a:t>obesita</a:t>
            </a:r>
            <a:r>
              <a:rPr lang="it-IT" dirty="0">
                <a:latin typeface="Calibri" panose="020F0502020204030204" pitchFamily="34" charset="0"/>
              </a:rPr>
              <a:t>̀ (BMI ≥35 kg/m2) la chirurgia metabolico- </a:t>
            </a:r>
            <a:r>
              <a:rPr lang="it-IT" dirty="0" err="1">
                <a:latin typeface="Calibri" panose="020F0502020204030204" pitchFamily="34" charset="0"/>
              </a:rPr>
              <a:t>bariatrica</a:t>
            </a:r>
            <a:r>
              <a:rPr lang="it-IT" dirty="0">
                <a:latin typeface="Calibri" panose="020F0502020204030204" pitchFamily="34" charset="0"/>
              </a:rPr>
              <a:t> è preferibile rispetto ad altri trattamenti non chirurgici, per il trattamento dell’</a:t>
            </a:r>
            <a:r>
              <a:rPr lang="it-IT" dirty="0" err="1">
                <a:latin typeface="Calibri" panose="020F0502020204030204" pitchFamily="34" charset="0"/>
              </a:rPr>
              <a:t>obesita</a:t>
            </a:r>
            <a:r>
              <a:rPr lang="it-IT" dirty="0">
                <a:latin typeface="Calibri" panose="020F0502020204030204" pitchFamily="34" charset="0"/>
              </a:rPr>
              <a:t>̀? </a:t>
            </a:r>
            <a:endParaRPr lang="it-IT" dirty="0"/>
          </a:p>
        </p:txBody>
      </p:sp>
      <p:sp>
        <p:nvSpPr>
          <p:cNvPr id="4" name="Rettangolo 3">
            <a:extLst>
              <a:ext uri="{FF2B5EF4-FFF2-40B4-BE49-F238E27FC236}">
                <a16:creationId xmlns:a16="http://schemas.microsoft.com/office/drawing/2014/main" id="{BB95639B-C9E7-1645-A4B7-5A72A77E20CB}"/>
              </a:ext>
            </a:extLst>
          </p:cNvPr>
          <p:cNvSpPr/>
          <p:nvPr/>
        </p:nvSpPr>
        <p:spPr>
          <a:xfrm>
            <a:off x="838200" y="2690336"/>
            <a:ext cx="105156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it-IT" dirty="0">
                <a:latin typeface="Calibri" panose="020F0502020204030204" pitchFamily="34" charset="0"/>
              </a:rPr>
              <a:t>Si suggerisce l’utilizzo della chirurgia metabolico-</a:t>
            </a:r>
            <a:r>
              <a:rPr lang="it-IT" dirty="0" err="1">
                <a:latin typeface="Calibri" panose="020F0502020204030204" pitchFamily="34" charset="0"/>
              </a:rPr>
              <a:t>bariatrica</a:t>
            </a:r>
            <a:r>
              <a:rPr lang="it-IT" dirty="0">
                <a:latin typeface="Calibri" panose="020F0502020204030204" pitchFamily="34" charset="0"/>
              </a:rPr>
              <a:t> nei pazienti in </a:t>
            </a:r>
            <a:r>
              <a:rPr lang="it-IT" dirty="0" err="1">
                <a:latin typeface="Calibri" panose="020F0502020204030204" pitchFamily="34" charset="0"/>
              </a:rPr>
              <a:t>eta</a:t>
            </a:r>
            <a:r>
              <a:rPr lang="it-IT" dirty="0">
                <a:latin typeface="Calibri" panose="020F0502020204030204" pitchFamily="34" charset="0"/>
              </a:rPr>
              <a:t>̀ adolescenziale (14- 18 anni) affetti da </a:t>
            </a:r>
            <a:r>
              <a:rPr lang="it-IT" dirty="0" err="1">
                <a:latin typeface="Calibri" panose="020F0502020204030204" pitchFamily="34" charset="0"/>
              </a:rPr>
              <a:t>obesita</a:t>
            </a:r>
            <a:r>
              <a:rPr lang="it-IT" dirty="0">
                <a:latin typeface="Calibri" panose="020F0502020204030204" pitchFamily="34" charset="0"/>
              </a:rPr>
              <a:t>̀ (BMI ≥ 35 Kg/m</a:t>
            </a:r>
            <a:r>
              <a:rPr lang="it-IT" sz="800" dirty="0">
                <a:effectLst/>
                <a:latin typeface="Calibri" panose="020F0502020204030204" pitchFamily="34" charset="0"/>
              </a:rPr>
              <a:t>2</a:t>
            </a:r>
            <a:r>
              <a:rPr lang="it-IT" dirty="0">
                <a:latin typeface="Calibri" panose="020F0502020204030204" pitchFamily="34" charset="0"/>
              </a:rPr>
              <a:t>), per il trattamento della </a:t>
            </a:r>
            <a:r>
              <a:rPr lang="it-IT" dirty="0" err="1">
                <a:latin typeface="Calibri" panose="020F0502020204030204" pitchFamily="34" charset="0"/>
              </a:rPr>
              <a:t>obesita</a:t>
            </a:r>
            <a:r>
              <a:rPr lang="it-IT" dirty="0">
                <a:latin typeface="Calibri" panose="020F0502020204030204" pitchFamily="34" charset="0"/>
              </a:rPr>
              <a:t>̀. </a:t>
            </a:r>
          </a:p>
          <a:p>
            <a:endParaRPr lang="it-IT" dirty="0"/>
          </a:p>
          <a:p>
            <a:r>
              <a:rPr lang="it-IT" i="1" dirty="0">
                <a:latin typeface="Calibri" panose="020F0502020204030204" pitchFamily="34" charset="0"/>
              </a:rPr>
              <a:t>Raccomandazione debole a favore, con </a:t>
            </a:r>
            <a:r>
              <a:rPr lang="it-IT" i="1" dirty="0" err="1">
                <a:latin typeface="Calibri" panose="020F0502020204030204" pitchFamily="34" charset="0"/>
              </a:rPr>
              <a:t>qualita</a:t>
            </a:r>
            <a:r>
              <a:rPr lang="it-IT" i="1" dirty="0">
                <a:latin typeface="Calibri" panose="020F0502020204030204" pitchFamily="34" charset="0"/>
              </a:rPr>
              <a:t>̀ delle prove molto bassa </a:t>
            </a:r>
            <a:endParaRPr lang="it-IT" dirty="0"/>
          </a:p>
        </p:txBody>
      </p:sp>
      <p:sp>
        <p:nvSpPr>
          <p:cNvPr id="5" name="Rettangolo 4">
            <a:extLst>
              <a:ext uri="{FF2B5EF4-FFF2-40B4-BE49-F238E27FC236}">
                <a16:creationId xmlns:a16="http://schemas.microsoft.com/office/drawing/2014/main" id="{1C725D5B-3FD0-B541-BDF6-B0224C7FCA73}"/>
              </a:ext>
            </a:extLst>
          </p:cNvPr>
          <p:cNvSpPr/>
          <p:nvPr/>
        </p:nvSpPr>
        <p:spPr>
          <a:xfrm>
            <a:off x="838200" y="4365768"/>
            <a:ext cx="10515600" cy="92333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it-IT" dirty="0">
                <a:latin typeface="Calibri" panose="020F0502020204030204" pitchFamily="34" charset="0"/>
              </a:rPr>
              <a:t>un unico trial contro terapia non chirurgica</a:t>
            </a:r>
          </a:p>
          <a:p>
            <a:r>
              <a:rPr lang="it-IT" dirty="0"/>
              <a:t>non sono stati trovati studi di </a:t>
            </a:r>
            <a:r>
              <a:rPr lang="it-IT" dirty="0" err="1"/>
              <a:t>farmacoeconomia</a:t>
            </a:r>
            <a:r>
              <a:rPr lang="it-IT" dirty="0"/>
              <a:t> sulla popolazione pediatrica. </a:t>
            </a:r>
          </a:p>
          <a:p>
            <a:r>
              <a:rPr lang="it-IT" dirty="0">
                <a:latin typeface="Calibri" panose="020F0502020204030204" pitchFamily="34" charset="0"/>
              </a:rPr>
              <a:t> </a:t>
            </a:r>
            <a:endParaRPr lang="it-IT" dirty="0"/>
          </a:p>
        </p:txBody>
      </p:sp>
      <p:sp>
        <p:nvSpPr>
          <p:cNvPr id="6" name="Rettangolo 5">
            <a:extLst>
              <a:ext uri="{FF2B5EF4-FFF2-40B4-BE49-F238E27FC236}">
                <a16:creationId xmlns:a16="http://schemas.microsoft.com/office/drawing/2014/main" id="{CC4BB2E9-63A4-7B48-A6DB-B717EE4C554A}"/>
              </a:ext>
            </a:extLst>
          </p:cNvPr>
          <p:cNvSpPr/>
          <p:nvPr/>
        </p:nvSpPr>
        <p:spPr>
          <a:xfrm>
            <a:off x="838200" y="5394869"/>
            <a:ext cx="1051560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it-IT" dirty="0">
                <a:latin typeface="Calibri" panose="020F0502020204030204" pitchFamily="34" charset="0"/>
              </a:rPr>
              <a:t>Raccomandazione </a:t>
            </a:r>
            <a:r>
              <a:rPr lang="it-IT" dirty="0"/>
              <a:t>debole, con </a:t>
            </a:r>
            <a:r>
              <a:rPr lang="it-IT" dirty="0" err="1"/>
              <a:t>qualita</a:t>
            </a:r>
            <a:r>
              <a:rPr lang="it-IT" dirty="0"/>
              <a:t>̀ delle prove molto bassa. </a:t>
            </a:r>
          </a:p>
        </p:txBody>
      </p:sp>
      <p:pic>
        <p:nvPicPr>
          <p:cNvPr id="7" name="Immagine 6">
            <a:extLst>
              <a:ext uri="{FF2B5EF4-FFF2-40B4-BE49-F238E27FC236}">
                <a16:creationId xmlns:a16="http://schemas.microsoft.com/office/drawing/2014/main" id="{5375836F-0B86-E247-9B0B-2C756B366F0D}"/>
              </a:ext>
            </a:extLst>
          </p:cNvPr>
          <p:cNvPicPr>
            <a:picLocks noChangeAspect="1"/>
          </p:cNvPicPr>
          <p:nvPr/>
        </p:nvPicPr>
        <p:blipFill>
          <a:blip r:embed="rId2"/>
          <a:stretch>
            <a:fillRect/>
          </a:stretch>
        </p:blipFill>
        <p:spPr>
          <a:xfrm>
            <a:off x="10308430" y="504179"/>
            <a:ext cx="619125" cy="464887"/>
          </a:xfrm>
          <a:prstGeom prst="rect">
            <a:avLst/>
          </a:prstGeom>
        </p:spPr>
      </p:pic>
      <p:sp>
        <p:nvSpPr>
          <p:cNvPr id="8" name="CasellaDiTesto 7">
            <a:extLst>
              <a:ext uri="{FF2B5EF4-FFF2-40B4-BE49-F238E27FC236}">
                <a16:creationId xmlns:a16="http://schemas.microsoft.com/office/drawing/2014/main" id="{F6C649D1-6641-674E-A92E-57A20CAF8E88}"/>
              </a:ext>
            </a:extLst>
          </p:cNvPr>
          <p:cNvSpPr txBox="1"/>
          <p:nvPr/>
        </p:nvSpPr>
        <p:spPr>
          <a:xfrm>
            <a:off x="10186988" y="1080990"/>
            <a:ext cx="928687" cy="369332"/>
          </a:xfrm>
          <a:prstGeom prst="rect">
            <a:avLst/>
          </a:prstGeom>
          <a:noFill/>
        </p:spPr>
        <p:txBody>
          <a:bodyPr wrap="square" rtlCol="0">
            <a:spAutoFit/>
          </a:bodyPr>
          <a:lstStyle/>
          <a:p>
            <a:r>
              <a:rPr lang="it-IT" dirty="0"/>
              <a:t>obesità</a:t>
            </a:r>
          </a:p>
        </p:txBody>
      </p:sp>
      <p:sp>
        <p:nvSpPr>
          <p:cNvPr id="9" name="CasellaDiTesto 8">
            <a:extLst>
              <a:ext uri="{FF2B5EF4-FFF2-40B4-BE49-F238E27FC236}">
                <a16:creationId xmlns:a16="http://schemas.microsoft.com/office/drawing/2014/main" id="{EFC9EBB4-AECD-A94E-8460-2FAF3772D6C6}"/>
              </a:ext>
            </a:extLst>
          </p:cNvPr>
          <p:cNvSpPr txBox="1"/>
          <p:nvPr/>
        </p:nvSpPr>
        <p:spPr>
          <a:xfrm>
            <a:off x="8043862" y="858718"/>
            <a:ext cx="2457450" cy="369332"/>
          </a:xfrm>
          <a:prstGeom prst="rect">
            <a:avLst/>
          </a:prstGeom>
          <a:noFill/>
        </p:spPr>
        <p:txBody>
          <a:bodyPr wrap="square" rtlCol="0">
            <a:spAutoFit/>
          </a:bodyPr>
          <a:lstStyle/>
          <a:p>
            <a:r>
              <a:rPr lang="it-IT" dirty="0"/>
              <a:t>BMI &gt;35</a:t>
            </a:r>
          </a:p>
        </p:txBody>
      </p:sp>
      <p:pic>
        <p:nvPicPr>
          <p:cNvPr id="11" name="Immagine 10">
            <a:extLst>
              <a:ext uri="{FF2B5EF4-FFF2-40B4-BE49-F238E27FC236}">
                <a16:creationId xmlns:a16="http://schemas.microsoft.com/office/drawing/2014/main" id="{2756729E-9019-1A45-8535-F667F95C4E6C}"/>
              </a:ext>
            </a:extLst>
          </p:cNvPr>
          <p:cNvPicPr>
            <a:picLocks noChangeAspect="1"/>
          </p:cNvPicPr>
          <p:nvPr/>
        </p:nvPicPr>
        <p:blipFill>
          <a:blip r:embed="rId3"/>
          <a:stretch>
            <a:fillRect/>
          </a:stretch>
        </p:blipFill>
        <p:spPr>
          <a:xfrm>
            <a:off x="7123112" y="741830"/>
            <a:ext cx="920750" cy="552450"/>
          </a:xfrm>
          <a:prstGeom prst="rect">
            <a:avLst/>
          </a:prstGeom>
        </p:spPr>
      </p:pic>
    </p:spTree>
    <p:extLst>
      <p:ext uri="{BB962C8B-B14F-4D97-AF65-F5344CB8AC3E}">
        <p14:creationId xmlns:p14="http://schemas.microsoft.com/office/powerpoint/2010/main" val="1361943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969A24-0B88-1F4C-96AB-6DF300190E75}"/>
              </a:ext>
            </a:extLst>
          </p:cNvPr>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r>
              <a:rPr lang="it-IT" dirty="0"/>
              <a:t>Indicazioni alla chirurgia - 7</a:t>
            </a:r>
          </a:p>
        </p:txBody>
      </p:sp>
      <p:sp>
        <p:nvSpPr>
          <p:cNvPr id="3" name="Rettangolo 2">
            <a:extLst>
              <a:ext uri="{FF2B5EF4-FFF2-40B4-BE49-F238E27FC236}">
                <a16:creationId xmlns:a16="http://schemas.microsoft.com/office/drawing/2014/main" id="{CADA492C-0D38-7B4B-B87D-CB4A60BF7CBE}"/>
              </a:ext>
            </a:extLst>
          </p:cNvPr>
          <p:cNvSpPr/>
          <p:nvPr/>
        </p:nvSpPr>
        <p:spPr>
          <a:xfrm>
            <a:off x="838200" y="1851958"/>
            <a:ext cx="10515600"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it-IT" b="1" dirty="0">
                <a:latin typeface="Calibri" panose="020F0502020204030204" pitchFamily="34" charset="0"/>
              </a:rPr>
              <a:t>PICO 7 – </a:t>
            </a:r>
            <a:r>
              <a:rPr lang="it-IT" dirty="0">
                <a:latin typeface="Calibri" panose="020F0502020204030204" pitchFamily="34" charset="0"/>
              </a:rPr>
              <a:t>Nei pazienti ultrasessantacinquenni con BMI≥35 kg/m</a:t>
            </a:r>
            <a:r>
              <a:rPr lang="it-IT" sz="800" dirty="0">
                <a:effectLst/>
                <a:latin typeface="Calibri" panose="020F0502020204030204" pitchFamily="34" charset="0"/>
              </a:rPr>
              <a:t>2</a:t>
            </a:r>
            <a:r>
              <a:rPr lang="it-IT" dirty="0">
                <a:latin typeface="Calibri" panose="020F0502020204030204" pitchFamily="34" charset="0"/>
              </a:rPr>
              <a:t>, la chirurgia metabolico-</a:t>
            </a:r>
            <a:r>
              <a:rPr lang="it-IT" dirty="0" err="1">
                <a:latin typeface="Calibri" panose="020F0502020204030204" pitchFamily="34" charset="0"/>
              </a:rPr>
              <a:t>bariatrica</a:t>
            </a:r>
            <a:r>
              <a:rPr lang="it-IT" dirty="0">
                <a:latin typeface="Calibri" panose="020F0502020204030204" pitchFamily="34" charset="0"/>
              </a:rPr>
              <a:t> è preferibile rispetto ad altri trattamenti non chirurgici, per il trattamento dell’</a:t>
            </a:r>
            <a:r>
              <a:rPr lang="it-IT" dirty="0" err="1">
                <a:latin typeface="Calibri" panose="020F0502020204030204" pitchFamily="34" charset="0"/>
              </a:rPr>
              <a:t>obesita</a:t>
            </a:r>
            <a:r>
              <a:rPr lang="it-IT" dirty="0">
                <a:latin typeface="Calibri" panose="020F0502020204030204" pitchFamily="34" charset="0"/>
              </a:rPr>
              <a:t>̀? </a:t>
            </a:r>
            <a:endParaRPr lang="it-IT" dirty="0"/>
          </a:p>
        </p:txBody>
      </p:sp>
      <p:sp>
        <p:nvSpPr>
          <p:cNvPr id="4" name="Rettangolo 3">
            <a:extLst>
              <a:ext uri="{FF2B5EF4-FFF2-40B4-BE49-F238E27FC236}">
                <a16:creationId xmlns:a16="http://schemas.microsoft.com/office/drawing/2014/main" id="{7683A644-5DB7-2E4E-B979-C613B859C14A}"/>
              </a:ext>
            </a:extLst>
          </p:cNvPr>
          <p:cNvSpPr/>
          <p:nvPr/>
        </p:nvSpPr>
        <p:spPr>
          <a:xfrm>
            <a:off x="838200" y="2659559"/>
            <a:ext cx="10515600" cy="1231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it-IT" dirty="0">
                <a:latin typeface="Calibri" panose="020F0502020204030204" pitchFamily="34" charset="0"/>
              </a:rPr>
              <a:t>Si suggerisce un intervento di </a:t>
            </a:r>
            <a:r>
              <a:rPr lang="it-IT" sz="2000" dirty="0">
                <a:effectLst/>
                <a:latin typeface="Calibri" panose="020F0502020204030204" pitchFamily="34" charset="0"/>
              </a:rPr>
              <a:t>chirurgia metabolico-</a:t>
            </a:r>
            <a:r>
              <a:rPr lang="it-IT" sz="2000" dirty="0" err="1">
                <a:effectLst/>
                <a:latin typeface="Calibri" panose="020F0502020204030204" pitchFamily="34" charset="0"/>
              </a:rPr>
              <a:t>bariatrica</a:t>
            </a:r>
            <a:r>
              <a:rPr lang="it-IT" sz="2000" dirty="0">
                <a:effectLst/>
                <a:latin typeface="Calibri" panose="020F0502020204030204" pitchFamily="34" charset="0"/>
              </a:rPr>
              <a:t> nei </a:t>
            </a:r>
            <a:r>
              <a:rPr lang="it-IT" dirty="0">
                <a:latin typeface="Calibri" panose="020F0502020204030204" pitchFamily="34" charset="0"/>
              </a:rPr>
              <a:t>pazienti ultrasessantacinquenni affetti da </a:t>
            </a:r>
            <a:r>
              <a:rPr lang="it-IT" dirty="0" err="1">
                <a:latin typeface="Calibri" panose="020F0502020204030204" pitchFamily="34" charset="0"/>
              </a:rPr>
              <a:t>obesita</a:t>
            </a:r>
            <a:r>
              <a:rPr lang="it-IT" dirty="0">
                <a:latin typeface="Calibri" panose="020F0502020204030204" pitchFamily="34" charset="0"/>
              </a:rPr>
              <a:t>̀ (BMI ≥ 35 Kg/m</a:t>
            </a:r>
            <a:r>
              <a:rPr lang="it-IT" sz="800" dirty="0">
                <a:effectLst/>
                <a:latin typeface="Calibri" panose="020F0502020204030204" pitchFamily="34" charset="0"/>
              </a:rPr>
              <a:t>2</a:t>
            </a:r>
            <a:r>
              <a:rPr lang="it-IT" dirty="0">
                <a:latin typeface="Calibri" panose="020F0502020204030204" pitchFamily="34" charset="0"/>
              </a:rPr>
              <a:t>), per il trattamento della </a:t>
            </a:r>
            <a:r>
              <a:rPr lang="it-IT" dirty="0" err="1">
                <a:latin typeface="Calibri" panose="020F0502020204030204" pitchFamily="34" charset="0"/>
              </a:rPr>
              <a:t>obesita</a:t>
            </a:r>
            <a:r>
              <a:rPr lang="it-IT" dirty="0">
                <a:latin typeface="Calibri" panose="020F0502020204030204" pitchFamily="34" charset="0"/>
              </a:rPr>
              <a:t>̀. </a:t>
            </a:r>
          </a:p>
          <a:p>
            <a:endParaRPr lang="it-IT" dirty="0"/>
          </a:p>
          <a:p>
            <a:r>
              <a:rPr lang="it-IT" i="1" dirty="0">
                <a:latin typeface="Calibri" panose="020F0502020204030204" pitchFamily="34" charset="0"/>
              </a:rPr>
              <a:t>Raccomandazione debole a favore, con </a:t>
            </a:r>
            <a:r>
              <a:rPr lang="it-IT" i="1" dirty="0" err="1">
                <a:latin typeface="Calibri" panose="020F0502020204030204" pitchFamily="34" charset="0"/>
              </a:rPr>
              <a:t>qualita</a:t>
            </a:r>
            <a:r>
              <a:rPr lang="it-IT" i="1" dirty="0">
                <a:latin typeface="Calibri" panose="020F0502020204030204" pitchFamily="34" charset="0"/>
              </a:rPr>
              <a:t>̀ delle prove molto bassa </a:t>
            </a:r>
            <a:endParaRPr lang="it-IT" dirty="0"/>
          </a:p>
        </p:txBody>
      </p:sp>
      <p:sp>
        <p:nvSpPr>
          <p:cNvPr id="5" name="Rettangolo 4">
            <a:extLst>
              <a:ext uri="{FF2B5EF4-FFF2-40B4-BE49-F238E27FC236}">
                <a16:creationId xmlns:a16="http://schemas.microsoft.com/office/drawing/2014/main" id="{BEDE5BB8-4814-284E-A765-183B435AED56}"/>
              </a:ext>
            </a:extLst>
          </p:cNvPr>
          <p:cNvSpPr/>
          <p:nvPr/>
        </p:nvSpPr>
        <p:spPr>
          <a:xfrm>
            <a:off x="838200" y="4213205"/>
            <a:ext cx="10515600" cy="92333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it-IT" dirty="0">
                <a:latin typeface="Calibri" panose="020F0502020204030204" pitchFamily="34" charset="0"/>
              </a:rPr>
              <a:t>nessun trial contro terapia non chirurgica</a:t>
            </a:r>
          </a:p>
          <a:p>
            <a:r>
              <a:rPr lang="it-IT" dirty="0"/>
              <a:t>1 trial (di confronto tra RYGB e SG, su pazienti ultrasessantacinquenni )non mostra un aumentata incidenza di eventi avversi all’aumentare dell’</a:t>
            </a:r>
            <a:r>
              <a:rPr lang="it-IT" dirty="0" err="1"/>
              <a:t>eta</a:t>
            </a:r>
            <a:r>
              <a:rPr lang="it-IT" dirty="0"/>
              <a:t>̀ media dei pazienti</a:t>
            </a:r>
          </a:p>
        </p:txBody>
      </p:sp>
      <p:sp>
        <p:nvSpPr>
          <p:cNvPr id="6" name="Rettangolo 5">
            <a:extLst>
              <a:ext uri="{FF2B5EF4-FFF2-40B4-BE49-F238E27FC236}">
                <a16:creationId xmlns:a16="http://schemas.microsoft.com/office/drawing/2014/main" id="{DDE92B5C-154A-1744-9869-AD51F1A47F19}"/>
              </a:ext>
            </a:extLst>
          </p:cNvPr>
          <p:cNvSpPr/>
          <p:nvPr/>
        </p:nvSpPr>
        <p:spPr>
          <a:xfrm>
            <a:off x="838200" y="5459075"/>
            <a:ext cx="1051560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it-IT" dirty="0"/>
              <a:t>raccomandazione debole (in quanto indiretta) a favore dell’intervento. </a:t>
            </a:r>
          </a:p>
        </p:txBody>
      </p:sp>
      <p:pic>
        <p:nvPicPr>
          <p:cNvPr id="7" name="Immagine 6">
            <a:extLst>
              <a:ext uri="{FF2B5EF4-FFF2-40B4-BE49-F238E27FC236}">
                <a16:creationId xmlns:a16="http://schemas.microsoft.com/office/drawing/2014/main" id="{94EC4FAD-E14E-1A48-944E-602261F02149}"/>
              </a:ext>
            </a:extLst>
          </p:cNvPr>
          <p:cNvPicPr>
            <a:picLocks noChangeAspect="1"/>
          </p:cNvPicPr>
          <p:nvPr/>
        </p:nvPicPr>
        <p:blipFill>
          <a:blip r:embed="rId2"/>
          <a:stretch>
            <a:fillRect/>
          </a:stretch>
        </p:blipFill>
        <p:spPr>
          <a:xfrm>
            <a:off x="7343774" y="708681"/>
            <a:ext cx="820737" cy="820737"/>
          </a:xfrm>
          <a:prstGeom prst="rect">
            <a:avLst/>
          </a:prstGeom>
        </p:spPr>
      </p:pic>
      <p:sp>
        <p:nvSpPr>
          <p:cNvPr id="8" name="CasellaDiTesto 7">
            <a:extLst>
              <a:ext uri="{FF2B5EF4-FFF2-40B4-BE49-F238E27FC236}">
                <a16:creationId xmlns:a16="http://schemas.microsoft.com/office/drawing/2014/main" id="{D6A6E27D-9F09-3845-A315-2FE0D0F1E351}"/>
              </a:ext>
            </a:extLst>
          </p:cNvPr>
          <p:cNvSpPr txBox="1"/>
          <p:nvPr/>
        </p:nvSpPr>
        <p:spPr>
          <a:xfrm>
            <a:off x="8301037" y="934383"/>
            <a:ext cx="2457450" cy="369332"/>
          </a:xfrm>
          <a:prstGeom prst="rect">
            <a:avLst/>
          </a:prstGeom>
          <a:noFill/>
        </p:spPr>
        <p:txBody>
          <a:bodyPr wrap="square" rtlCol="0">
            <a:spAutoFit/>
          </a:bodyPr>
          <a:lstStyle/>
          <a:p>
            <a:r>
              <a:rPr lang="it-IT" dirty="0"/>
              <a:t>BMI &gt;35</a:t>
            </a:r>
          </a:p>
        </p:txBody>
      </p:sp>
      <p:pic>
        <p:nvPicPr>
          <p:cNvPr id="9" name="Immagine 8">
            <a:extLst>
              <a:ext uri="{FF2B5EF4-FFF2-40B4-BE49-F238E27FC236}">
                <a16:creationId xmlns:a16="http://schemas.microsoft.com/office/drawing/2014/main" id="{71671E47-B3C7-594D-A39B-A0A30E3D7494}"/>
              </a:ext>
            </a:extLst>
          </p:cNvPr>
          <p:cNvPicPr>
            <a:picLocks noChangeAspect="1"/>
          </p:cNvPicPr>
          <p:nvPr/>
        </p:nvPicPr>
        <p:blipFill>
          <a:blip r:embed="rId3"/>
          <a:stretch>
            <a:fillRect/>
          </a:stretch>
        </p:blipFill>
        <p:spPr>
          <a:xfrm>
            <a:off x="10308430" y="504179"/>
            <a:ext cx="619125" cy="464887"/>
          </a:xfrm>
          <a:prstGeom prst="rect">
            <a:avLst/>
          </a:prstGeom>
        </p:spPr>
      </p:pic>
      <p:sp>
        <p:nvSpPr>
          <p:cNvPr id="10" name="CasellaDiTesto 9">
            <a:extLst>
              <a:ext uri="{FF2B5EF4-FFF2-40B4-BE49-F238E27FC236}">
                <a16:creationId xmlns:a16="http://schemas.microsoft.com/office/drawing/2014/main" id="{D81F62F5-ED73-6A4E-8CE9-5C0DD5EFDFE9}"/>
              </a:ext>
            </a:extLst>
          </p:cNvPr>
          <p:cNvSpPr txBox="1"/>
          <p:nvPr/>
        </p:nvSpPr>
        <p:spPr>
          <a:xfrm>
            <a:off x="10186988" y="1080990"/>
            <a:ext cx="928687" cy="369332"/>
          </a:xfrm>
          <a:prstGeom prst="rect">
            <a:avLst/>
          </a:prstGeom>
          <a:noFill/>
        </p:spPr>
        <p:txBody>
          <a:bodyPr wrap="square" rtlCol="0">
            <a:spAutoFit/>
          </a:bodyPr>
          <a:lstStyle/>
          <a:p>
            <a:r>
              <a:rPr lang="it-IT" dirty="0"/>
              <a:t>obesità</a:t>
            </a:r>
          </a:p>
        </p:txBody>
      </p:sp>
    </p:spTree>
    <p:extLst>
      <p:ext uri="{BB962C8B-B14F-4D97-AF65-F5344CB8AC3E}">
        <p14:creationId xmlns:p14="http://schemas.microsoft.com/office/powerpoint/2010/main" val="1455348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A092CE-85F9-B143-A9F1-8E1F0F035B36}"/>
              </a:ext>
            </a:extLst>
          </p:cNvPr>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r>
              <a:rPr lang="it-IT" dirty="0"/>
              <a:t>Indicazioni alla chirurgia - 8</a:t>
            </a:r>
          </a:p>
        </p:txBody>
      </p:sp>
      <p:sp>
        <p:nvSpPr>
          <p:cNvPr id="3" name="Rettangolo 2">
            <a:extLst>
              <a:ext uri="{FF2B5EF4-FFF2-40B4-BE49-F238E27FC236}">
                <a16:creationId xmlns:a16="http://schemas.microsoft.com/office/drawing/2014/main" id="{2BAB6961-9AE1-494A-9606-EFEE82A5E0FF}"/>
              </a:ext>
            </a:extLst>
          </p:cNvPr>
          <p:cNvSpPr/>
          <p:nvPr/>
        </p:nvSpPr>
        <p:spPr>
          <a:xfrm>
            <a:off x="838200" y="1690688"/>
            <a:ext cx="10515600"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it-IT" b="1" dirty="0">
                <a:latin typeface="Calibri" panose="020F0502020204030204" pitchFamily="34" charset="0"/>
              </a:rPr>
              <a:t>PICO 8 – </a:t>
            </a:r>
            <a:r>
              <a:rPr lang="it-IT" dirty="0">
                <a:latin typeface="Calibri" panose="020F0502020204030204" pitchFamily="34" charset="0"/>
              </a:rPr>
              <a:t>Nei pazienti con BMI≥ 30 kg/m</a:t>
            </a:r>
            <a:r>
              <a:rPr lang="it-IT" sz="800" dirty="0">
                <a:effectLst/>
                <a:latin typeface="Calibri" panose="020F0502020204030204" pitchFamily="34" charset="0"/>
              </a:rPr>
              <a:t>2 </a:t>
            </a:r>
            <a:r>
              <a:rPr lang="it-IT" dirty="0">
                <a:latin typeface="Calibri" panose="020F0502020204030204" pitchFamily="34" charset="0"/>
              </a:rPr>
              <a:t>e GERD, la chirurgia metabolico-</a:t>
            </a:r>
            <a:r>
              <a:rPr lang="it-IT" dirty="0" err="1">
                <a:latin typeface="Calibri" panose="020F0502020204030204" pitchFamily="34" charset="0"/>
              </a:rPr>
              <a:t>bariatrica</a:t>
            </a:r>
            <a:r>
              <a:rPr lang="it-IT" dirty="0">
                <a:latin typeface="Calibri" panose="020F0502020204030204" pitchFamily="34" charset="0"/>
              </a:rPr>
              <a:t> è preferibile rispetto ad altri trattamenti non chirurgici, per il trattamento della GERD? </a:t>
            </a:r>
            <a:endParaRPr lang="it-IT" dirty="0"/>
          </a:p>
        </p:txBody>
      </p:sp>
      <p:sp>
        <p:nvSpPr>
          <p:cNvPr id="4" name="Rettangolo 3">
            <a:extLst>
              <a:ext uri="{FF2B5EF4-FFF2-40B4-BE49-F238E27FC236}">
                <a16:creationId xmlns:a16="http://schemas.microsoft.com/office/drawing/2014/main" id="{B7A634C0-A7FB-C341-970E-C4E82F71A537}"/>
              </a:ext>
            </a:extLst>
          </p:cNvPr>
          <p:cNvSpPr/>
          <p:nvPr/>
        </p:nvSpPr>
        <p:spPr>
          <a:xfrm>
            <a:off x="838200" y="2462253"/>
            <a:ext cx="105156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it-IT" dirty="0">
                <a:latin typeface="Calibri" panose="020F0502020204030204" pitchFamily="34" charset="0"/>
              </a:rPr>
              <a:t>Non si esprime una preferenza né a favore né contro la chirurgia metabolico-</a:t>
            </a:r>
            <a:r>
              <a:rPr lang="it-IT" dirty="0" err="1">
                <a:latin typeface="Calibri" panose="020F0502020204030204" pitchFamily="34" charset="0"/>
              </a:rPr>
              <a:t>bariatrica</a:t>
            </a:r>
            <a:r>
              <a:rPr lang="it-IT" dirty="0">
                <a:latin typeface="Calibri" panose="020F0502020204030204" pitchFamily="34" charset="0"/>
              </a:rPr>
              <a:t>, rispetto ad altri trattamenti non chirurgici, per il trattamento della GERD. </a:t>
            </a:r>
          </a:p>
          <a:p>
            <a:endParaRPr lang="it-IT" dirty="0"/>
          </a:p>
          <a:p>
            <a:r>
              <a:rPr lang="it-IT" i="1" dirty="0">
                <a:latin typeface="Calibri" panose="020F0502020204030204" pitchFamily="34" charset="0"/>
              </a:rPr>
              <a:t>Raccomandazione debole né a favore né contro, con </a:t>
            </a:r>
            <a:r>
              <a:rPr lang="it-IT" i="1" dirty="0" err="1">
                <a:latin typeface="Calibri" panose="020F0502020204030204" pitchFamily="34" charset="0"/>
              </a:rPr>
              <a:t>qualita</a:t>
            </a:r>
            <a:r>
              <a:rPr lang="it-IT" i="1" dirty="0">
                <a:latin typeface="Calibri" panose="020F0502020204030204" pitchFamily="34" charset="0"/>
              </a:rPr>
              <a:t>̀ delle prove molto bassa </a:t>
            </a:r>
            <a:endParaRPr lang="it-IT" dirty="0"/>
          </a:p>
        </p:txBody>
      </p:sp>
      <p:sp>
        <p:nvSpPr>
          <p:cNvPr id="5" name="Rettangolo 4">
            <a:extLst>
              <a:ext uri="{FF2B5EF4-FFF2-40B4-BE49-F238E27FC236}">
                <a16:creationId xmlns:a16="http://schemas.microsoft.com/office/drawing/2014/main" id="{D5EEF4A8-2541-B044-9A67-5D98243DAF79}"/>
              </a:ext>
            </a:extLst>
          </p:cNvPr>
          <p:cNvSpPr/>
          <p:nvPr/>
        </p:nvSpPr>
        <p:spPr>
          <a:xfrm>
            <a:off x="838200" y="3668911"/>
            <a:ext cx="10515600" cy="203132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it-IT" dirty="0">
                <a:latin typeface="Calibri" panose="020F0502020204030204" pitchFamily="34" charset="0"/>
              </a:rPr>
              <a:t>nessun trial (o analisi per sottogruppi) contro terapia non chirurgica</a:t>
            </a:r>
          </a:p>
          <a:p>
            <a:r>
              <a:rPr lang="it-IT" dirty="0" err="1"/>
              <a:t>metanalisi</a:t>
            </a:r>
            <a:r>
              <a:rPr lang="it-IT" dirty="0"/>
              <a:t> su trial di confronto tra RYGB e SG, che ha mostrato una </a:t>
            </a:r>
            <a:r>
              <a:rPr lang="it-IT" dirty="0" err="1"/>
              <a:t>superiorita</a:t>
            </a:r>
            <a:r>
              <a:rPr lang="it-IT" dirty="0"/>
              <a:t>̀ di RYGB </a:t>
            </a:r>
          </a:p>
          <a:p>
            <a:r>
              <a:rPr lang="it-IT" dirty="0"/>
              <a:t>Un solo studio riporta dati sulla </a:t>
            </a:r>
            <a:r>
              <a:rPr lang="it-IT" dirty="0" err="1"/>
              <a:t>qualita</a:t>
            </a:r>
            <a:r>
              <a:rPr lang="it-IT" dirty="0"/>
              <a:t>̀ della vita evidenziando punteggi migliori a favore di RYGB nei confronti di SG.</a:t>
            </a:r>
          </a:p>
          <a:p>
            <a:r>
              <a:rPr lang="it-IT" dirty="0"/>
              <a:t>Per pazienti affetti da </a:t>
            </a:r>
            <a:r>
              <a:rPr lang="it-IT" dirty="0" err="1"/>
              <a:t>obesita</a:t>
            </a:r>
            <a:r>
              <a:rPr lang="it-IT" dirty="0"/>
              <a:t>̀ e GERD che presentano indicazione al trattamento di chirurgia metabolico-</a:t>
            </a:r>
            <a:r>
              <a:rPr lang="it-IT" dirty="0" err="1"/>
              <a:t>bariatrica</a:t>
            </a:r>
            <a:r>
              <a:rPr lang="it-IT" dirty="0"/>
              <a:t> quale cura dell’</a:t>
            </a:r>
            <a:r>
              <a:rPr lang="it-IT" dirty="0" err="1"/>
              <a:t>obesita</a:t>
            </a:r>
            <a:r>
              <a:rPr lang="it-IT" dirty="0"/>
              <a:t>̀, l’intervento di RYGB rileva alcune indirette evidenze con </a:t>
            </a:r>
            <a:r>
              <a:rPr lang="it-IT" dirty="0" err="1"/>
              <a:t>qualita</a:t>
            </a:r>
            <a:r>
              <a:rPr lang="it-IT" dirty="0"/>
              <a:t>̀ della prove bassa a suo favore. </a:t>
            </a:r>
          </a:p>
        </p:txBody>
      </p:sp>
      <p:sp>
        <p:nvSpPr>
          <p:cNvPr id="6" name="Rettangolo 5">
            <a:extLst>
              <a:ext uri="{FF2B5EF4-FFF2-40B4-BE49-F238E27FC236}">
                <a16:creationId xmlns:a16="http://schemas.microsoft.com/office/drawing/2014/main" id="{3FFF28BC-3E5E-FD4F-8E38-2F1F610A1636}"/>
              </a:ext>
            </a:extLst>
          </p:cNvPr>
          <p:cNvSpPr/>
          <p:nvPr/>
        </p:nvSpPr>
        <p:spPr>
          <a:xfrm>
            <a:off x="838200" y="5977235"/>
            <a:ext cx="105156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it-IT" dirty="0"/>
              <a:t>non si  esprime una preferenza né a favore né contro la chirurgia metabolico-</a:t>
            </a:r>
            <a:r>
              <a:rPr lang="it-IT" dirty="0" err="1"/>
              <a:t>bariatrica</a:t>
            </a:r>
            <a:r>
              <a:rPr lang="it-IT" dirty="0"/>
              <a:t>, rispetto ad altri trattamenti non chirurgici, per il trattamento della GERD. </a:t>
            </a:r>
          </a:p>
        </p:txBody>
      </p:sp>
      <p:pic>
        <p:nvPicPr>
          <p:cNvPr id="7" name="Immagine 6">
            <a:extLst>
              <a:ext uri="{FF2B5EF4-FFF2-40B4-BE49-F238E27FC236}">
                <a16:creationId xmlns:a16="http://schemas.microsoft.com/office/drawing/2014/main" id="{E08D01ED-7792-6844-BE41-BD8E8223837D}"/>
              </a:ext>
            </a:extLst>
          </p:cNvPr>
          <p:cNvPicPr>
            <a:picLocks noChangeAspect="1"/>
          </p:cNvPicPr>
          <p:nvPr/>
        </p:nvPicPr>
        <p:blipFill>
          <a:blip r:embed="rId2"/>
          <a:stretch>
            <a:fillRect/>
          </a:stretch>
        </p:blipFill>
        <p:spPr>
          <a:xfrm>
            <a:off x="10308430" y="504179"/>
            <a:ext cx="619125" cy="464887"/>
          </a:xfrm>
          <a:prstGeom prst="rect">
            <a:avLst/>
          </a:prstGeom>
        </p:spPr>
      </p:pic>
      <p:sp>
        <p:nvSpPr>
          <p:cNvPr id="8" name="CasellaDiTesto 7">
            <a:extLst>
              <a:ext uri="{FF2B5EF4-FFF2-40B4-BE49-F238E27FC236}">
                <a16:creationId xmlns:a16="http://schemas.microsoft.com/office/drawing/2014/main" id="{F5E916CB-C6F4-4A44-84B0-F7E09CD2BC31}"/>
              </a:ext>
            </a:extLst>
          </p:cNvPr>
          <p:cNvSpPr txBox="1"/>
          <p:nvPr/>
        </p:nvSpPr>
        <p:spPr>
          <a:xfrm>
            <a:off x="10153648" y="1127869"/>
            <a:ext cx="928687" cy="369332"/>
          </a:xfrm>
          <a:prstGeom prst="rect">
            <a:avLst/>
          </a:prstGeom>
          <a:noFill/>
        </p:spPr>
        <p:txBody>
          <a:bodyPr wrap="square" rtlCol="0">
            <a:spAutoFit/>
          </a:bodyPr>
          <a:lstStyle/>
          <a:p>
            <a:pPr algn="ctr"/>
            <a:r>
              <a:rPr lang="it-IT" dirty="0"/>
              <a:t>GERD</a:t>
            </a:r>
          </a:p>
        </p:txBody>
      </p:sp>
      <p:sp>
        <p:nvSpPr>
          <p:cNvPr id="9" name="CasellaDiTesto 8">
            <a:extLst>
              <a:ext uri="{FF2B5EF4-FFF2-40B4-BE49-F238E27FC236}">
                <a16:creationId xmlns:a16="http://schemas.microsoft.com/office/drawing/2014/main" id="{13781C8C-7101-3E46-907A-21E955384451}"/>
              </a:ext>
            </a:extLst>
          </p:cNvPr>
          <p:cNvSpPr txBox="1"/>
          <p:nvPr/>
        </p:nvSpPr>
        <p:spPr>
          <a:xfrm>
            <a:off x="8301037" y="934383"/>
            <a:ext cx="2457450" cy="369332"/>
          </a:xfrm>
          <a:prstGeom prst="rect">
            <a:avLst/>
          </a:prstGeom>
          <a:noFill/>
        </p:spPr>
        <p:txBody>
          <a:bodyPr wrap="square" rtlCol="0">
            <a:spAutoFit/>
          </a:bodyPr>
          <a:lstStyle/>
          <a:p>
            <a:r>
              <a:rPr lang="it-IT" dirty="0"/>
              <a:t>BMI &gt;30</a:t>
            </a:r>
          </a:p>
        </p:txBody>
      </p:sp>
      <p:pic>
        <p:nvPicPr>
          <p:cNvPr id="10" name="Immagine 9">
            <a:extLst>
              <a:ext uri="{FF2B5EF4-FFF2-40B4-BE49-F238E27FC236}">
                <a16:creationId xmlns:a16="http://schemas.microsoft.com/office/drawing/2014/main" id="{F4025E7C-7AAE-6640-AAF4-B46D29619546}"/>
              </a:ext>
            </a:extLst>
          </p:cNvPr>
          <p:cNvPicPr>
            <a:picLocks noChangeAspect="1"/>
          </p:cNvPicPr>
          <p:nvPr/>
        </p:nvPicPr>
        <p:blipFill>
          <a:blip r:embed="rId3"/>
          <a:stretch>
            <a:fillRect/>
          </a:stretch>
        </p:blipFill>
        <p:spPr>
          <a:xfrm>
            <a:off x="7250430" y="640220"/>
            <a:ext cx="881539" cy="881539"/>
          </a:xfrm>
          <a:prstGeom prst="rect">
            <a:avLst/>
          </a:prstGeom>
        </p:spPr>
      </p:pic>
    </p:spTree>
    <p:extLst>
      <p:ext uri="{BB962C8B-B14F-4D97-AF65-F5344CB8AC3E}">
        <p14:creationId xmlns:p14="http://schemas.microsoft.com/office/powerpoint/2010/main" val="1256413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5804B8-E41E-BB41-A1A5-3BACEA69F290}"/>
              </a:ext>
            </a:extLst>
          </p:cNvPr>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r>
              <a:rPr lang="it-IT" dirty="0"/>
              <a:t>Indicazioni alla chirurgia - 9</a:t>
            </a:r>
          </a:p>
        </p:txBody>
      </p:sp>
      <p:sp>
        <p:nvSpPr>
          <p:cNvPr id="3" name="Rettangolo 2">
            <a:extLst>
              <a:ext uri="{FF2B5EF4-FFF2-40B4-BE49-F238E27FC236}">
                <a16:creationId xmlns:a16="http://schemas.microsoft.com/office/drawing/2014/main" id="{EF253A10-42F6-E548-AD17-DA3A9367BBC7}"/>
              </a:ext>
            </a:extLst>
          </p:cNvPr>
          <p:cNvSpPr/>
          <p:nvPr/>
        </p:nvSpPr>
        <p:spPr>
          <a:xfrm>
            <a:off x="838200" y="1690688"/>
            <a:ext cx="10515600"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it-IT" b="1" dirty="0">
                <a:latin typeface="Calibri" panose="020F0502020204030204" pitchFamily="34" charset="0"/>
              </a:rPr>
              <a:t>PICO 9 </a:t>
            </a:r>
            <a:r>
              <a:rPr lang="it-IT" dirty="0">
                <a:latin typeface="Calibri" panose="020F0502020204030204" pitchFamily="34" charset="0"/>
              </a:rPr>
              <a:t>– Nei pazienti con BMI≥ 30 kg/m</a:t>
            </a:r>
            <a:r>
              <a:rPr lang="it-IT" sz="800" dirty="0">
                <a:effectLst/>
                <a:latin typeface="Calibri" panose="020F0502020204030204" pitchFamily="34" charset="0"/>
              </a:rPr>
              <a:t>2 </a:t>
            </a:r>
            <a:r>
              <a:rPr lang="it-IT" dirty="0">
                <a:latin typeface="Calibri" panose="020F0502020204030204" pitchFamily="34" charset="0"/>
              </a:rPr>
              <a:t>e patologie osteoarticolari, la chirurgia metabolico-</a:t>
            </a:r>
            <a:r>
              <a:rPr lang="it-IT" dirty="0" err="1">
                <a:latin typeface="Calibri" panose="020F0502020204030204" pitchFamily="34" charset="0"/>
              </a:rPr>
              <a:t>bariatrica</a:t>
            </a:r>
            <a:r>
              <a:rPr lang="it-IT" dirty="0">
                <a:latin typeface="Calibri" panose="020F0502020204030204" pitchFamily="34" charset="0"/>
              </a:rPr>
              <a:t> è preferibile rispetto ad altri trattamenti non chirurgici, per il trattamento delle patologie osteoarticolari? </a:t>
            </a:r>
            <a:endParaRPr lang="it-IT" dirty="0"/>
          </a:p>
        </p:txBody>
      </p:sp>
      <p:sp>
        <p:nvSpPr>
          <p:cNvPr id="4" name="Rettangolo 3">
            <a:extLst>
              <a:ext uri="{FF2B5EF4-FFF2-40B4-BE49-F238E27FC236}">
                <a16:creationId xmlns:a16="http://schemas.microsoft.com/office/drawing/2014/main" id="{E1A89902-FFE2-084E-8E48-F5EA83E2B94F}"/>
              </a:ext>
            </a:extLst>
          </p:cNvPr>
          <p:cNvSpPr/>
          <p:nvPr/>
        </p:nvSpPr>
        <p:spPr>
          <a:xfrm>
            <a:off x="838200" y="2551837"/>
            <a:ext cx="105156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it-IT" dirty="0">
                <a:latin typeface="Calibri" panose="020F0502020204030204" pitchFamily="34" charset="0"/>
              </a:rPr>
              <a:t>Si suggerisce un intervento di chirurgia metabolico-</a:t>
            </a:r>
            <a:r>
              <a:rPr lang="it-IT" dirty="0" err="1">
                <a:latin typeface="Calibri" panose="020F0502020204030204" pitchFamily="34" charset="0"/>
              </a:rPr>
              <a:t>bariatrica</a:t>
            </a:r>
            <a:r>
              <a:rPr lang="it-IT" dirty="0">
                <a:latin typeface="Calibri" panose="020F0502020204030204" pitchFamily="34" charset="0"/>
              </a:rPr>
              <a:t> nei pazienti affetti da patologie osteoarticolari agli arti inferiori ed </a:t>
            </a:r>
            <a:r>
              <a:rPr lang="it-IT" dirty="0" err="1">
                <a:latin typeface="Calibri" panose="020F0502020204030204" pitchFamily="34" charset="0"/>
              </a:rPr>
              <a:t>obesita</a:t>
            </a:r>
            <a:r>
              <a:rPr lang="it-IT" dirty="0">
                <a:latin typeface="Calibri" panose="020F0502020204030204" pitchFamily="34" charset="0"/>
              </a:rPr>
              <a:t>̀ (BMI ≥ 30 Kg/m</a:t>
            </a:r>
            <a:r>
              <a:rPr lang="it-IT" sz="800" dirty="0">
                <a:effectLst/>
                <a:latin typeface="Calibri" panose="020F0502020204030204" pitchFamily="34" charset="0"/>
              </a:rPr>
              <a:t>2</a:t>
            </a:r>
            <a:r>
              <a:rPr lang="it-IT" dirty="0">
                <a:latin typeface="Calibri" panose="020F0502020204030204" pitchFamily="34" charset="0"/>
              </a:rPr>
              <a:t>), per il trattamento delle patologie osteoarticolari. </a:t>
            </a:r>
          </a:p>
          <a:p>
            <a:endParaRPr lang="it-IT" dirty="0"/>
          </a:p>
          <a:p>
            <a:r>
              <a:rPr lang="it-IT" i="1" dirty="0">
                <a:latin typeface="Calibri" panose="020F0502020204030204" pitchFamily="34" charset="0"/>
              </a:rPr>
              <a:t>Raccomandazione debole a favore, con </a:t>
            </a:r>
            <a:r>
              <a:rPr lang="it-IT" i="1" dirty="0" err="1">
                <a:latin typeface="Calibri" panose="020F0502020204030204" pitchFamily="34" charset="0"/>
              </a:rPr>
              <a:t>qualita</a:t>
            </a:r>
            <a:r>
              <a:rPr lang="it-IT" i="1" dirty="0">
                <a:latin typeface="Calibri" panose="020F0502020204030204" pitchFamily="34" charset="0"/>
              </a:rPr>
              <a:t>̀ delle prove molto bassa </a:t>
            </a:r>
            <a:endParaRPr lang="it-IT" dirty="0"/>
          </a:p>
        </p:txBody>
      </p:sp>
      <p:sp>
        <p:nvSpPr>
          <p:cNvPr id="5" name="Rettangolo 4">
            <a:extLst>
              <a:ext uri="{FF2B5EF4-FFF2-40B4-BE49-F238E27FC236}">
                <a16:creationId xmlns:a16="http://schemas.microsoft.com/office/drawing/2014/main" id="{0A0BC7C2-79D8-4A46-8667-69DCA2854333}"/>
              </a:ext>
            </a:extLst>
          </p:cNvPr>
          <p:cNvSpPr/>
          <p:nvPr/>
        </p:nvSpPr>
        <p:spPr>
          <a:xfrm>
            <a:off x="838200" y="4009853"/>
            <a:ext cx="10515600"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it-IT" dirty="0">
                <a:latin typeface="Calibri" panose="020F0502020204030204" pitchFamily="34" charset="0"/>
              </a:rPr>
              <a:t>un unico trial di LAGB contro terapia non chirurgica che ha evidenziato o</a:t>
            </a:r>
            <a:r>
              <a:rPr lang="it-IT" dirty="0"/>
              <a:t>ltre ad una maggiore perdita di peso</a:t>
            </a:r>
          </a:p>
          <a:p>
            <a:r>
              <a:rPr lang="it-IT" dirty="0"/>
              <a:t>e BMI a 12 mesi significativa minore necessità di un intervento di artroplastica al ginocchio</a:t>
            </a:r>
          </a:p>
        </p:txBody>
      </p:sp>
      <p:sp>
        <p:nvSpPr>
          <p:cNvPr id="6" name="Rettangolo 5">
            <a:extLst>
              <a:ext uri="{FF2B5EF4-FFF2-40B4-BE49-F238E27FC236}">
                <a16:creationId xmlns:a16="http://schemas.microsoft.com/office/drawing/2014/main" id="{93845B9A-9C3B-6342-A822-30948FFDB58C}"/>
              </a:ext>
            </a:extLst>
          </p:cNvPr>
          <p:cNvSpPr/>
          <p:nvPr/>
        </p:nvSpPr>
        <p:spPr>
          <a:xfrm>
            <a:off x="838200" y="4913871"/>
            <a:ext cx="10515600"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it-IT" dirty="0"/>
              <a:t>raccomandazione debole a favore della chirurgia metabolico- </a:t>
            </a:r>
            <a:r>
              <a:rPr lang="it-IT" dirty="0" err="1"/>
              <a:t>bariatrica</a:t>
            </a:r>
            <a:r>
              <a:rPr lang="it-IT" dirty="0"/>
              <a:t>. </a:t>
            </a:r>
          </a:p>
          <a:p>
            <a:endParaRPr lang="it-IT" dirty="0"/>
          </a:p>
          <a:p>
            <a:r>
              <a:rPr lang="it-IT" dirty="0"/>
              <a:t>Questa raccomandazione potrebbe non essere ugualmente applicabile per patologie osteoarticolari diverse dalla gonartrosi e in pazienti con altre classi di BMI. </a:t>
            </a:r>
          </a:p>
        </p:txBody>
      </p:sp>
      <p:sp>
        <p:nvSpPr>
          <p:cNvPr id="7" name="CasellaDiTesto 6">
            <a:extLst>
              <a:ext uri="{FF2B5EF4-FFF2-40B4-BE49-F238E27FC236}">
                <a16:creationId xmlns:a16="http://schemas.microsoft.com/office/drawing/2014/main" id="{2C31C0D2-E572-DA4B-8516-D393401A70E8}"/>
              </a:ext>
            </a:extLst>
          </p:cNvPr>
          <p:cNvSpPr txBox="1"/>
          <p:nvPr/>
        </p:nvSpPr>
        <p:spPr>
          <a:xfrm>
            <a:off x="8301037" y="934383"/>
            <a:ext cx="2457450" cy="369332"/>
          </a:xfrm>
          <a:prstGeom prst="rect">
            <a:avLst/>
          </a:prstGeom>
          <a:noFill/>
        </p:spPr>
        <p:txBody>
          <a:bodyPr wrap="square" rtlCol="0">
            <a:spAutoFit/>
          </a:bodyPr>
          <a:lstStyle/>
          <a:p>
            <a:r>
              <a:rPr lang="it-IT" dirty="0"/>
              <a:t>BMI &gt;30</a:t>
            </a:r>
          </a:p>
        </p:txBody>
      </p:sp>
      <p:pic>
        <p:nvPicPr>
          <p:cNvPr id="8" name="Immagine 7">
            <a:extLst>
              <a:ext uri="{FF2B5EF4-FFF2-40B4-BE49-F238E27FC236}">
                <a16:creationId xmlns:a16="http://schemas.microsoft.com/office/drawing/2014/main" id="{0C197354-B9EB-D14A-8655-50364788FDEA}"/>
              </a:ext>
            </a:extLst>
          </p:cNvPr>
          <p:cNvPicPr>
            <a:picLocks noChangeAspect="1"/>
          </p:cNvPicPr>
          <p:nvPr/>
        </p:nvPicPr>
        <p:blipFill>
          <a:blip r:embed="rId2"/>
          <a:stretch>
            <a:fillRect/>
          </a:stretch>
        </p:blipFill>
        <p:spPr>
          <a:xfrm>
            <a:off x="10308430" y="504179"/>
            <a:ext cx="619125" cy="464887"/>
          </a:xfrm>
          <a:prstGeom prst="rect">
            <a:avLst/>
          </a:prstGeom>
        </p:spPr>
      </p:pic>
      <p:sp>
        <p:nvSpPr>
          <p:cNvPr id="9" name="CasellaDiTesto 8">
            <a:extLst>
              <a:ext uri="{FF2B5EF4-FFF2-40B4-BE49-F238E27FC236}">
                <a16:creationId xmlns:a16="http://schemas.microsoft.com/office/drawing/2014/main" id="{B351ADB5-F0B0-644B-891A-51E2B93709F3}"/>
              </a:ext>
            </a:extLst>
          </p:cNvPr>
          <p:cNvSpPr txBox="1"/>
          <p:nvPr/>
        </p:nvSpPr>
        <p:spPr>
          <a:xfrm>
            <a:off x="10153648" y="1127869"/>
            <a:ext cx="928687" cy="369332"/>
          </a:xfrm>
          <a:prstGeom prst="rect">
            <a:avLst/>
          </a:prstGeom>
          <a:noFill/>
        </p:spPr>
        <p:txBody>
          <a:bodyPr wrap="square" rtlCol="0">
            <a:spAutoFit/>
          </a:bodyPr>
          <a:lstStyle/>
          <a:p>
            <a:pPr algn="ctr"/>
            <a:r>
              <a:rPr lang="it-IT" dirty="0"/>
              <a:t>ART</a:t>
            </a:r>
          </a:p>
        </p:txBody>
      </p:sp>
      <p:pic>
        <p:nvPicPr>
          <p:cNvPr id="10" name="Immagine 9">
            <a:extLst>
              <a:ext uri="{FF2B5EF4-FFF2-40B4-BE49-F238E27FC236}">
                <a16:creationId xmlns:a16="http://schemas.microsoft.com/office/drawing/2014/main" id="{5CE1D9FA-6F19-004F-BD97-B99034E62240}"/>
              </a:ext>
            </a:extLst>
          </p:cNvPr>
          <p:cNvPicPr>
            <a:picLocks noChangeAspect="1"/>
          </p:cNvPicPr>
          <p:nvPr/>
        </p:nvPicPr>
        <p:blipFill>
          <a:blip r:embed="rId3"/>
          <a:stretch>
            <a:fillRect/>
          </a:stretch>
        </p:blipFill>
        <p:spPr>
          <a:xfrm>
            <a:off x="7148511" y="833299"/>
            <a:ext cx="1114425" cy="571500"/>
          </a:xfrm>
          <a:prstGeom prst="rect">
            <a:avLst/>
          </a:prstGeom>
        </p:spPr>
      </p:pic>
    </p:spTree>
    <p:extLst>
      <p:ext uri="{BB962C8B-B14F-4D97-AF65-F5344CB8AC3E}">
        <p14:creationId xmlns:p14="http://schemas.microsoft.com/office/powerpoint/2010/main" val="800783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F2E83A-DA14-A543-B35C-3DF71F565E00}"/>
              </a:ext>
            </a:extLst>
          </p:cNvPr>
          <p:cNvSpPr>
            <a:spLocks noGrp="1"/>
          </p:cNvSpPr>
          <p:nvPr>
            <p:ph type="title"/>
          </p:nvPr>
        </p:nvSpPr>
        <p:spPr/>
        <p:txBody>
          <a:bodyPr/>
          <a:lstStyle/>
          <a:p>
            <a:r>
              <a:rPr lang="it-IT" dirty="0"/>
              <a:t>1996</a:t>
            </a:r>
          </a:p>
        </p:txBody>
      </p:sp>
      <p:pic>
        <p:nvPicPr>
          <p:cNvPr id="5" name="Segnaposto contenuto 4">
            <a:extLst>
              <a:ext uri="{FF2B5EF4-FFF2-40B4-BE49-F238E27FC236}">
                <a16:creationId xmlns:a16="http://schemas.microsoft.com/office/drawing/2014/main" id="{07C600B6-DD19-564C-8B88-B66038C5A52F}"/>
              </a:ext>
            </a:extLst>
          </p:cNvPr>
          <p:cNvPicPr>
            <a:picLocks noGrp="1" noChangeAspect="1"/>
          </p:cNvPicPr>
          <p:nvPr>
            <p:ph idx="1"/>
          </p:nvPr>
        </p:nvPicPr>
        <p:blipFill>
          <a:blip r:embed="rId2"/>
          <a:stretch>
            <a:fillRect/>
          </a:stretch>
        </p:blipFill>
        <p:spPr>
          <a:xfrm>
            <a:off x="838200" y="1882479"/>
            <a:ext cx="10515600" cy="4237629"/>
          </a:xfrm>
        </p:spPr>
      </p:pic>
    </p:spTree>
    <p:extLst>
      <p:ext uri="{BB962C8B-B14F-4D97-AF65-F5344CB8AC3E}">
        <p14:creationId xmlns:p14="http://schemas.microsoft.com/office/powerpoint/2010/main" val="1309887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15BAD-29EB-EE42-90D0-8816C032319F}"/>
              </a:ext>
            </a:extLst>
          </p:cNvPr>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r>
              <a:rPr lang="it-IT" dirty="0"/>
              <a:t>Indicazioni alla chirurgia - 10</a:t>
            </a:r>
          </a:p>
        </p:txBody>
      </p:sp>
      <p:sp>
        <p:nvSpPr>
          <p:cNvPr id="3" name="Rettangolo 2">
            <a:extLst>
              <a:ext uri="{FF2B5EF4-FFF2-40B4-BE49-F238E27FC236}">
                <a16:creationId xmlns:a16="http://schemas.microsoft.com/office/drawing/2014/main" id="{A9D7613B-92B4-9B45-9713-47C74056254E}"/>
              </a:ext>
            </a:extLst>
          </p:cNvPr>
          <p:cNvSpPr/>
          <p:nvPr/>
        </p:nvSpPr>
        <p:spPr>
          <a:xfrm>
            <a:off x="838200" y="1690688"/>
            <a:ext cx="10515600"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it-IT" b="1" dirty="0">
                <a:latin typeface="Calibri" panose="020F0502020204030204" pitchFamily="34" charset="0"/>
              </a:rPr>
              <a:t>PICO 10 </a:t>
            </a:r>
            <a:r>
              <a:rPr lang="it-IT" dirty="0">
                <a:latin typeface="Calibri" panose="020F0502020204030204" pitchFamily="34" charset="0"/>
              </a:rPr>
              <a:t>– Nei pazienti con BMI≥ 30 kg/m2 ed indicazione al trapianto di organo solido, la chirurgia metabolico-</a:t>
            </a:r>
            <a:r>
              <a:rPr lang="it-IT" dirty="0" err="1">
                <a:latin typeface="Calibri" panose="020F0502020204030204" pitchFamily="34" charset="0"/>
              </a:rPr>
              <a:t>bariatrica</a:t>
            </a:r>
            <a:r>
              <a:rPr lang="it-IT" dirty="0">
                <a:latin typeface="Calibri" panose="020F0502020204030204" pitchFamily="34" charset="0"/>
              </a:rPr>
              <a:t> è preferibile rispetto ad altri trattamenti non chirurgici, per aumentare l’</a:t>
            </a:r>
            <a:r>
              <a:rPr lang="it-IT" dirty="0" err="1">
                <a:latin typeface="Calibri" panose="020F0502020204030204" pitchFamily="34" charset="0"/>
              </a:rPr>
              <a:t>eleggibilita</a:t>
            </a:r>
            <a:r>
              <a:rPr lang="it-IT" dirty="0">
                <a:latin typeface="Calibri" panose="020F0502020204030204" pitchFamily="34" charset="0"/>
              </a:rPr>
              <a:t>̀ al trapianto di organo solido? </a:t>
            </a:r>
            <a:endParaRPr lang="it-IT" dirty="0"/>
          </a:p>
        </p:txBody>
      </p:sp>
      <p:sp>
        <p:nvSpPr>
          <p:cNvPr id="4" name="Rettangolo 3">
            <a:extLst>
              <a:ext uri="{FF2B5EF4-FFF2-40B4-BE49-F238E27FC236}">
                <a16:creationId xmlns:a16="http://schemas.microsoft.com/office/drawing/2014/main" id="{8F18AF51-492F-2944-82EF-4FAD0EED4DA8}"/>
              </a:ext>
            </a:extLst>
          </p:cNvPr>
          <p:cNvSpPr/>
          <p:nvPr/>
        </p:nvSpPr>
        <p:spPr>
          <a:xfrm>
            <a:off x="838200" y="3016251"/>
            <a:ext cx="105156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it-IT" dirty="0">
                <a:latin typeface="Calibri" panose="020F0502020204030204" pitchFamily="34" charset="0"/>
              </a:rPr>
              <a:t>Non si esprime una preferenza né a favore né contro la chirurgia metabolico-</a:t>
            </a:r>
            <a:r>
              <a:rPr lang="it-IT" dirty="0" err="1">
                <a:latin typeface="Calibri" panose="020F0502020204030204" pitchFamily="34" charset="0"/>
              </a:rPr>
              <a:t>bariatrica</a:t>
            </a:r>
            <a:r>
              <a:rPr lang="it-IT" dirty="0">
                <a:latin typeface="Calibri" panose="020F0502020204030204" pitchFamily="34" charset="0"/>
              </a:rPr>
              <a:t> nei pazienti candidati a trapianto d’organo ed affetti da </a:t>
            </a:r>
            <a:r>
              <a:rPr lang="it-IT" dirty="0" err="1">
                <a:latin typeface="Calibri" panose="020F0502020204030204" pitchFamily="34" charset="0"/>
              </a:rPr>
              <a:t>obesita</a:t>
            </a:r>
            <a:r>
              <a:rPr lang="it-IT" dirty="0">
                <a:latin typeface="Calibri" panose="020F0502020204030204" pitchFamily="34" charset="0"/>
              </a:rPr>
              <a:t>̀ (BMI≥ 30 Kg/m</a:t>
            </a:r>
            <a:r>
              <a:rPr lang="it-IT" sz="800" dirty="0">
                <a:effectLst/>
                <a:latin typeface="Calibri" panose="020F0502020204030204" pitchFamily="34" charset="0"/>
              </a:rPr>
              <a:t>2</a:t>
            </a:r>
            <a:r>
              <a:rPr lang="it-IT" dirty="0">
                <a:latin typeface="Calibri" panose="020F0502020204030204" pitchFamily="34" charset="0"/>
              </a:rPr>
              <a:t>), per aumentare l’</a:t>
            </a:r>
            <a:r>
              <a:rPr lang="it-IT" dirty="0" err="1">
                <a:latin typeface="Calibri" panose="020F0502020204030204" pitchFamily="34" charset="0"/>
              </a:rPr>
              <a:t>eleggibilita</a:t>
            </a:r>
            <a:r>
              <a:rPr lang="it-IT" dirty="0">
                <a:latin typeface="Calibri" panose="020F0502020204030204" pitchFamily="34" charset="0"/>
              </a:rPr>
              <a:t>̀ al trapianto d’organo solido. </a:t>
            </a:r>
            <a:endParaRPr lang="it-IT" dirty="0"/>
          </a:p>
          <a:p>
            <a:r>
              <a:rPr lang="it-IT" i="1" dirty="0">
                <a:latin typeface="Calibri" panose="020F0502020204030204" pitchFamily="34" charset="0"/>
              </a:rPr>
              <a:t>Raccomandazione debole né a favore né contro, con </a:t>
            </a:r>
            <a:r>
              <a:rPr lang="it-IT" i="1" dirty="0" err="1">
                <a:latin typeface="Calibri" panose="020F0502020204030204" pitchFamily="34" charset="0"/>
              </a:rPr>
              <a:t>qualita</a:t>
            </a:r>
            <a:r>
              <a:rPr lang="it-IT" i="1" dirty="0">
                <a:latin typeface="Calibri" panose="020F0502020204030204" pitchFamily="34" charset="0"/>
              </a:rPr>
              <a:t>̀ delle prove molto bassa </a:t>
            </a:r>
            <a:endParaRPr lang="it-IT" dirty="0"/>
          </a:p>
        </p:txBody>
      </p:sp>
      <p:sp>
        <p:nvSpPr>
          <p:cNvPr id="5" name="Rettangolo 4">
            <a:extLst>
              <a:ext uri="{FF2B5EF4-FFF2-40B4-BE49-F238E27FC236}">
                <a16:creationId xmlns:a16="http://schemas.microsoft.com/office/drawing/2014/main" id="{9A86B974-3487-BC49-95A8-EB5B256ADEFB}"/>
              </a:ext>
            </a:extLst>
          </p:cNvPr>
          <p:cNvSpPr/>
          <p:nvPr/>
        </p:nvSpPr>
        <p:spPr>
          <a:xfrm>
            <a:off x="838200" y="4618813"/>
            <a:ext cx="10515600" cy="92333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it-IT" dirty="0">
                <a:latin typeface="Calibri" panose="020F0502020204030204" pitchFamily="34" charset="0"/>
              </a:rPr>
              <a:t>nessun trial contro terapia non chirurgica </a:t>
            </a:r>
          </a:p>
          <a:p>
            <a:r>
              <a:rPr lang="it-IT" dirty="0">
                <a:latin typeface="Calibri" panose="020F0502020204030204" pitchFamily="34" charset="0"/>
              </a:rPr>
              <a:t>Solo 2 studi osservazionali</a:t>
            </a:r>
          </a:p>
          <a:p>
            <a:r>
              <a:rPr lang="it-IT" dirty="0"/>
              <a:t>Non sono stati trovati studi di </a:t>
            </a:r>
            <a:r>
              <a:rPr lang="it-IT" dirty="0" err="1"/>
              <a:t>farmacoeconomia</a:t>
            </a:r>
            <a:r>
              <a:rPr lang="it-IT" dirty="0"/>
              <a:t> specifici. </a:t>
            </a:r>
          </a:p>
        </p:txBody>
      </p:sp>
      <p:sp>
        <p:nvSpPr>
          <p:cNvPr id="6" name="Rettangolo 5">
            <a:extLst>
              <a:ext uri="{FF2B5EF4-FFF2-40B4-BE49-F238E27FC236}">
                <a16:creationId xmlns:a16="http://schemas.microsoft.com/office/drawing/2014/main" id="{BF840DDA-BED6-6446-88C5-85C8768DBC62}"/>
              </a:ext>
            </a:extLst>
          </p:cNvPr>
          <p:cNvSpPr/>
          <p:nvPr/>
        </p:nvSpPr>
        <p:spPr>
          <a:xfrm>
            <a:off x="838200" y="5759710"/>
            <a:ext cx="1051560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it-IT" dirty="0"/>
              <a:t>non si esprime una preferenza né a favore né contro </a:t>
            </a:r>
          </a:p>
        </p:txBody>
      </p:sp>
      <p:sp>
        <p:nvSpPr>
          <p:cNvPr id="7" name="CasellaDiTesto 6">
            <a:extLst>
              <a:ext uri="{FF2B5EF4-FFF2-40B4-BE49-F238E27FC236}">
                <a16:creationId xmlns:a16="http://schemas.microsoft.com/office/drawing/2014/main" id="{15011266-14ED-B947-A9BF-886FB952C5A3}"/>
              </a:ext>
            </a:extLst>
          </p:cNvPr>
          <p:cNvSpPr txBox="1"/>
          <p:nvPr/>
        </p:nvSpPr>
        <p:spPr>
          <a:xfrm>
            <a:off x="8301037" y="934383"/>
            <a:ext cx="2457450" cy="369332"/>
          </a:xfrm>
          <a:prstGeom prst="rect">
            <a:avLst/>
          </a:prstGeom>
          <a:noFill/>
        </p:spPr>
        <p:txBody>
          <a:bodyPr wrap="square" rtlCol="0">
            <a:spAutoFit/>
          </a:bodyPr>
          <a:lstStyle/>
          <a:p>
            <a:r>
              <a:rPr lang="it-IT" dirty="0"/>
              <a:t>BMI &gt;30</a:t>
            </a:r>
          </a:p>
        </p:txBody>
      </p:sp>
      <p:pic>
        <p:nvPicPr>
          <p:cNvPr id="8" name="Immagine 7">
            <a:extLst>
              <a:ext uri="{FF2B5EF4-FFF2-40B4-BE49-F238E27FC236}">
                <a16:creationId xmlns:a16="http://schemas.microsoft.com/office/drawing/2014/main" id="{B621B1CA-1715-A445-BD28-9C71A424B29C}"/>
              </a:ext>
            </a:extLst>
          </p:cNvPr>
          <p:cNvPicPr>
            <a:picLocks noChangeAspect="1"/>
          </p:cNvPicPr>
          <p:nvPr/>
        </p:nvPicPr>
        <p:blipFill>
          <a:blip r:embed="rId2"/>
          <a:stretch>
            <a:fillRect/>
          </a:stretch>
        </p:blipFill>
        <p:spPr>
          <a:xfrm>
            <a:off x="10308430" y="504179"/>
            <a:ext cx="619125" cy="464887"/>
          </a:xfrm>
          <a:prstGeom prst="rect">
            <a:avLst/>
          </a:prstGeom>
        </p:spPr>
      </p:pic>
      <p:sp>
        <p:nvSpPr>
          <p:cNvPr id="9" name="CasellaDiTesto 8">
            <a:extLst>
              <a:ext uri="{FF2B5EF4-FFF2-40B4-BE49-F238E27FC236}">
                <a16:creationId xmlns:a16="http://schemas.microsoft.com/office/drawing/2014/main" id="{68E2F586-1579-534A-A285-F318B2365600}"/>
              </a:ext>
            </a:extLst>
          </p:cNvPr>
          <p:cNvSpPr txBox="1"/>
          <p:nvPr/>
        </p:nvSpPr>
        <p:spPr>
          <a:xfrm>
            <a:off x="10153648" y="1127869"/>
            <a:ext cx="928687" cy="369332"/>
          </a:xfrm>
          <a:prstGeom prst="rect">
            <a:avLst/>
          </a:prstGeom>
          <a:noFill/>
        </p:spPr>
        <p:txBody>
          <a:bodyPr wrap="square" rtlCol="0">
            <a:spAutoFit/>
          </a:bodyPr>
          <a:lstStyle/>
          <a:p>
            <a:pPr algn="ctr"/>
            <a:r>
              <a:rPr lang="it-IT" dirty="0"/>
              <a:t>TRAP</a:t>
            </a:r>
          </a:p>
        </p:txBody>
      </p:sp>
      <p:pic>
        <p:nvPicPr>
          <p:cNvPr id="10" name="Immagine 9">
            <a:extLst>
              <a:ext uri="{FF2B5EF4-FFF2-40B4-BE49-F238E27FC236}">
                <a16:creationId xmlns:a16="http://schemas.microsoft.com/office/drawing/2014/main" id="{12DAEC19-C874-C24C-8328-0CC6A6E063E7}"/>
              </a:ext>
            </a:extLst>
          </p:cNvPr>
          <p:cNvPicPr>
            <a:picLocks noChangeAspect="1"/>
          </p:cNvPicPr>
          <p:nvPr/>
        </p:nvPicPr>
        <p:blipFill>
          <a:blip r:embed="rId3"/>
          <a:stretch>
            <a:fillRect/>
          </a:stretch>
        </p:blipFill>
        <p:spPr>
          <a:xfrm>
            <a:off x="7558088" y="769799"/>
            <a:ext cx="742949" cy="548570"/>
          </a:xfrm>
          <a:prstGeom prst="rect">
            <a:avLst/>
          </a:prstGeom>
        </p:spPr>
      </p:pic>
    </p:spTree>
    <p:extLst>
      <p:ext uri="{BB962C8B-B14F-4D97-AF65-F5344CB8AC3E}">
        <p14:creationId xmlns:p14="http://schemas.microsoft.com/office/powerpoint/2010/main" val="2152957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A5D477-74BD-4F46-840C-8A58A86A2D35}"/>
              </a:ext>
            </a:extLst>
          </p:cNvPr>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r>
              <a:rPr lang="it-IT" dirty="0"/>
              <a:t>Indicazioni alla chirurgia - 11</a:t>
            </a:r>
          </a:p>
        </p:txBody>
      </p:sp>
      <p:sp>
        <p:nvSpPr>
          <p:cNvPr id="3" name="Rettangolo 2">
            <a:extLst>
              <a:ext uri="{FF2B5EF4-FFF2-40B4-BE49-F238E27FC236}">
                <a16:creationId xmlns:a16="http://schemas.microsoft.com/office/drawing/2014/main" id="{3601C08E-1A14-E346-ADDB-A2C4547DDCB8}"/>
              </a:ext>
            </a:extLst>
          </p:cNvPr>
          <p:cNvSpPr/>
          <p:nvPr/>
        </p:nvSpPr>
        <p:spPr>
          <a:xfrm>
            <a:off x="838200" y="1690688"/>
            <a:ext cx="10515600"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it-IT" b="1" dirty="0">
                <a:latin typeface="Calibri" panose="020F0502020204030204" pitchFamily="34" charset="0"/>
              </a:rPr>
              <a:t>PICO 11 – </a:t>
            </a:r>
            <a:r>
              <a:rPr lang="it-IT" dirty="0">
                <a:latin typeface="Calibri" panose="020F0502020204030204" pitchFamily="34" charset="0"/>
              </a:rPr>
              <a:t>Nei pazienti con BMI≥ 30 kg/m2, la chirurgia metabolico-</a:t>
            </a:r>
            <a:r>
              <a:rPr lang="it-IT" dirty="0" err="1">
                <a:latin typeface="Calibri" panose="020F0502020204030204" pitchFamily="34" charset="0"/>
              </a:rPr>
              <a:t>bariatrica</a:t>
            </a:r>
            <a:r>
              <a:rPr lang="it-IT" dirty="0">
                <a:latin typeface="Calibri" panose="020F0502020204030204" pitchFamily="34" charset="0"/>
              </a:rPr>
              <a:t> è preferibile rispetto ad altri trattamenti non chirurgici, per prevenire l’incidenza di patologie tumorali? </a:t>
            </a:r>
            <a:endParaRPr lang="it-IT" dirty="0"/>
          </a:p>
        </p:txBody>
      </p:sp>
      <p:sp>
        <p:nvSpPr>
          <p:cNvPr id="4" name="Rettangolo 3">
            <a:extLst>
              <a:ext uri="{FF2B5EF4-FFF2-40B4-BE49-F238E27FC236}">
                <a16:creationId xmlns:a16="http://schemas.microsoft.com/office/drawing/2014/main" id="{68AAC9F4-61B0-014E-9C5B-94B10846070D}"/>
              </a:ext>
            </a:extLst>
          </p:cNvPr>
          <p:cNvSpPr/>
          <p:nvPr/>
        </p:nvSpPr>
        <p:spPr>
          <a:xfrm>
            <a:off x="838200" y="2413338"/>
            <a:ext cx="105156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it-IT" dirty="0">
                <a:latin typeface="Calibri" panose="020F0502020204030204" pitchFamily="34" charset="0"/>
              </a:rPr>
              <a:t>Si suggerisce di non effettuare un intervento di chirurgia metabolico-</a:t>
            </a:r>
            <a:r>
              <a:rPr lang="it-IT" dirty="0" err="1">
                <a:latin typeface="Calibri" panose="020F0502020204030204" pitchFamily="34" charset="0"/>
              </a:rPr>
              <a:t>bariatrica</a:t>
            </a:r>
            <a:r>
              <a:rPr lang="it-IT" dirty="0">
                <a:latin typeface="Calibri" panose="020F0502020204030204" pitchFamily="34" charset="0"/>
              </a:rPr>
              <a:t> nei pazienti affetti da </a:t>
            </a:r>
            <a:r>
              <a:rPr lang="it-IT" dirty="0" err="1">
                <a:latin typeface="Calibri" panose="020F0502020204030204" pitchFamily="34" charset="0"/>
              </a:rPr>
              <a:t>obesita</a:t>
            </a:r>
            <a:r>
              <a:rPr lang="it-IT" dirty="0">
                <a:latin typeface="Calibri" panose="020F0502020204030204" pitchFamily="34" charset="0"/>
              </a:rPr>
              <a:t>̀ (BMI≥ 30 Kg/m</a:t>
            </a:r>
            <a:r>
              <a:rPr lang="it-IT" sz="800" dirty="0">
                <a:effectLst/>
                <a:latin typeface="Calibri" panose="020F0502020204030204" pitchFamily="34" charset="0"/>
              </a:rPr>
              <a:t>2</a:t>
            </a:r>
            <a:r>
              <a:rPr lang="it-IT" dirty="0">
                <a:latin typeface="Calibri" panose="020F0502020204030204" pitchFamily="34" charset="0"/>
              </a:rPr>
              <a:t>), al solo scopo di ridurre il rischio di patologie tumorali incidenti. </a:t>
            </a:r>
          </a:p>
          <a:p>
            <a:endParaRPr lang="it-IT" dirty="0"/>
          </a:p>
          <a:p>
            <a:r>
              <a:rPr lang="it-IT" i="1" dirty="0">
                <a:latin typeface="Calibri" panose="020F0502020204030204" pitchFamily="34" charset="0"/>
              </a:rPr>
              <a:t>Raccomandazione debole a sfavore, con </a:t>
            </a:r>
            <a:r>
              <a:rPr lang="it-IT" i="1" dirty="0" err="1">
                <a:latin typeface="Calibri" panose="020F0502020204030204" pitchFamily="34" charset="0"/>
              </a:rPr>
              <a:t>qualita</a:t>
            </a:r>
            <a:r>
              <a:rPr lang="it-IT" i="1" dirty="0">
                <a:latin typeface="Calibri" panose="020F0502020204030204" pitchFamily="34" charset="0"/>
              </a:rPr>
              <a:t>̀ delle prove molto bassa </a:t>
            </a:r>
            <a:endParaRPr lang="it-IT" dirty="0"/>
          </a:p>
        </p:txBody>
      </p:sp>
      <p:sp>
        <p:nvSpPr>
          <p:cNvPr id="5" name="Rettangolo 4">
            <a:extLst>
              <a:ext uri="{FF2B5EF4-FFF2-40B4-BE49-F238E27FC236}">
                <a16:creationId xmlns:a16="http://schemas.microsoft.com/office/drawing/2014/main" id="{4E82D746-1368-4041-9311-69F829BFEE91}"/>
              </a:ext>
            </a:extLst>
          </p:cNvPr>
          <p:cNvSpPr/>
          <p:nvPr/>
        </p:nvSpPr>
        <p:spPr>
          <a:xfrm>
            <a:off x="838200" y="3831289"/>
            <a:ext cx="10515600" cy="203132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it-IT" dirty="0">
                <a:latin typeface="Calibri" panose="020F0502020204030204" pitchFamily="34" charset="0"/>
              </a:rPr>
              <a:t>nessun trial contro terapia non chirurgica </a:t>
            </a:r>
          </a:p>
          <a:p>
            <a:r>
              <a:rPr lang="it-IT" dirty="0" err="1"/>
              <a:t>metanalisi</a:t>
            </a:r>
            <a:r>
              <a:rPr lang="it-IT" dirty="0"/>
              <a:t> di tutti i trial clinici utilizzati per rispondere alla PICO 3-5 andando a verificare la presenza di patologie neoplastiche riportate come evento avverso grave. Non si sono osservate differenze tra il gruppo di intervento ed il controllo, sia per quanto riguarda l’incidenza di neoplasie che per la </a:t>
            </a:r>
            <a:r>
              <a:rPr lang="it-IT" dirty="0" err="1"/>
              <a:t>mortalita</a:t>
            </a:r>
            <a:r>
              <a:rPr lang="it-IT" dirty="0"/>
              <a:t>̀ da cause tumorali, mentre si è osservato un aumento degli eventi avversi gravi legati alla chirurgia Non sono stati trovati studi di </a:t>
            </a:r>
            <a:r>
              <a:rPr lang="it-IT" dirty="0" err="1"/>
              <a:t>farmacoeconomia</a:t>
            </a:r>
            <a:r>
              <a:rPr lang="it-IT" dirty="0"/>
              <a:t> specifici, ma i costi da sostenere per la chirurgia metabolico- </a:t>
            </a:r>
            <a:r>
              <a:rPr lang="it-IT" dirty="0" err="1"/>
              <a:t>bariatrica</a:t>
            </a:r>
            <a:r>
              <a:rPr lang="it-IT" dirty="0"/>
              <a:t> sono elevati unitamente alla mancanza di evidenze a favore dell’intervento</a:t>
            </a:r>
          </a:p>
        </p:txBody>
      </p:sp>
      <p:sp>
        <p:nvSpPr>
          <p:cNvPr id="6" name="Rettangolo 5">
            <a:extLst>
              <a:ext uri="{FF2B5EF4-FFF2-40B4-BE49-F238E27FC236}">
                <a16:creationId xmlns:a16="http://schemas.microsoft.com/office/drawing/2014/main" id="{F4A1CF57-6D22-FB42-8EC9-637F3DD82050}"/>
              </a:ext>
            </a:extLst>
          </p:cNvPr>
          <p:cNvSpPr/>
          <p:nvPr/>
        </p:nvSpPr>
        <p:spPr>
          <a:xfrm>
            <a:off x="838200" y="5998202"/>
            <a:ext cx="1051560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it-IT" dirty="0"/>
              <a:t>raccomandazione debole contro la chirurgia metabolico-</a:t>
            </a:r>
            <a:r>
              <a:rPr lang="it-IT" dirty="0" err="1"/>
              <a:t>bariatrica</a:t>
            </a:r>
            <a:r>
              <a:rPr lang="it-IT" dirty="0"/>
              <a:t>. </a:t>
            </a:r>
          </a:p>
        </p:txBody>
      </p:sp>
      <p:pic>
        <p:nvPicPr>
          <p:cNvPr id="7" name="Immagine 6">
            <a:extLst>
              <a:ext uri="{FF2B5EF4-FFF2-40B4-BE49-F238E27FC236}">
                <a16:creationId xmlns:a16="http://schemas.microsoft.com/office/drawing/2014/main" id="{087DC7D6-2ABA-0549-9C9A-B264BCFAD3BB}"/>
              </a:ext>
            </a:extLst>
          </p:cNvPr>
          <p:cNvPicPr>
            <a:picLocks noChangeAspect="1"/>
          </p:cNvPicPr>
          <p:nvPr/>
        </p:nvPicPr>
        <p:blipFill>
          <a:blip r:embed="rId2"/>
          <a:stretch>
            <a:fillRect/>
          </a:stretch>
        </p:blipFill>
        <p:spPr>
          <a:xfrm>
            <a:off x="10308430" y="504179"/>
            <a:ext cx="619125" cy="464887"/>
          </a:xfrm>
          <a:prstGeom prst="rect">
            <a:avLst/>
          </a:prstGeom>
        </p:spPr>
      </p:pic>
      <p:sp>
        <p:nvSpPr>
          <p:cNvPr id="8" name="CasellaDiTesto 7">
            <a:extLst>
              <a:ext uri="{FF2B5EF4-FFF2-40B4-BE49-F238E27FC236}">
                <a16:creationId xmlns:a16="http://schemas.microsoft.com/office/drawing/2014/main" id="{016135AF-50FC-D449-B98B-0B6B7AC15DBD}"/>
              </a:ext>
            </a:extLst>
          </p:cNvPr>
          <p:cNvSpPr txBox="1"/>
          <p:nvPr/>
        </p:nvSpPr>
        <p:spPr>
          <a:xfrm>
            <a:off x="10153648" y="1127869"/>
            <a:ext cx="928687" cy="369332"/>
          </a:xfrm>
          <a:prstGeom prst="rect">
            <a:avLst/>
          </a:prstGeom>
          <a:noFill/>
        </p:spPr>
        <p:txBody>
          <a:bodyPr wrap="square" rtlCol="0">
            <a:spAutoFit/>
          </a:bodyPr>
          <a:lstStyle/>
          <a:p>
            <a:pPr algn="ctr"/>
            <a:r>
              <a:rPr lang="it-IT" dirty="0"/>
              <a:t>K</a:t>
            </a:r>
          </a:p>
        </p:txBody>
      </p:sp>
      <p:sp>
        <p:nvSpPr>
          <p:cNvPr id="9" name="CasellaDiTesto 8">
            <a:extLst>
              <a:ext uri="{FF2B5EF4-FFF2-40B4-BE49-F238E27FC236}">
                <a16:creationId xmlns:a16="http://schemas.microsoft.com/office/drawing/2014/main" id="{49F4F884-517E-884F-A054-00886A80F4AD}"/>
              </a:ext>
            </a:extLst>
          </p:cNvPr>
          <p:cNvSpPr txBox="1"/>
          <p:nvPr/>
        </p:nvSpPr>
        <p:spPr>
          <a:xfrm>
            <a:off x="8301037" y="934383"/>
            <a:ext cx="2457450" cy="369332"/>
          </a:xfrm>
          <a:prstGeom prst="rect">
            <a:avLst/>
          </a:prstGeom>
          <a:noFill/>
        </p:spPr>
        <p:txBody>
          <a:bodyPr wrap="square" rtlCol="0">
            <a:spAutoFit/>
          </a:bodyPr>
          <a:lstStyle/>
          <a:p>
            <a:r>
              <a:rPr lang="it-IT" dirty="0"/>
              <a:t>BMI &gt;30</a:t>
            </a:r>
          </a:p>
        </p:txBody>
      </p:sp>
      <p:pic>
        <p:nvPicPr>
          <p:cNvPr id="10" name="Immagine 9">
            <a:extLst>
              <a:ext uri="{FF2B5EF4-FFF2-40B4-BE49-F238E27FC236}">
                <a16:creationId xmlns:a16="http://schemas.microsoft.com/office/drawing/2014/main" id="{A6852866-2376-5B41-970D-DC2929A5EECF}"/>
              </a:ext>
            </a:extLst>
          </p:cNvPr>
          <p:cNvPicPr>
            <a:picLocks noChangeAspect="1"/>
          </p:cNvPicPr>
          <p:nvPr/>
        </p:nvPicPr>
        <p:blipFill>
          <a:blip r:embed="rId3"/>
          <a:stretch>
            <a:fillRect/>
          </a:stretch>
        </p:blipFill>
        <p:spPr>
          <a:xfrm>
            <a:off x="7435703" y="514661"/>
            <a:ext cx="794840" cy="1017570"/>
          </a:xfrm>
          <a:prstGeom prst="rect">
            <a:avLst/>
          </a:prstGeom>
        </p:spPr>
      </p:pic>
    </p:spTree>
    <p:extLst>
      <p:ext uri="{BB962C8B-B14F-4D97-AF65-F5344CB8AC3E}">
        <p14:creationId xmlns:p14="http://schemas.microsoft.com/office/powerpoint/2010/main" val="1165210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F2D82F3-6C2E-9141-810A-861D374FAEC8}"/>
              </a:ext>
            </a:extLst>
          </p:cNvPr>
          <p:cNvPicPr>
            <a:picLocks noChangeAspect="1"/>
          </p:cNvPicPr>
          <p:nvPr/>
        </p:nvPicPr>
        <p:blipFill>
          <a:blip r:embed="rId2"/>
          <a:stretch>
            <a:fillRect/>
          </a:stretch>
        </p:blipFill>
        <p:spPr>
          <a:xfrm>
            <a:off x="-41700" y="468612"/>
            <a:ext cx="7537414" cy="6074734"/>
          </a:xfrm>
          <a:prstGeom prst="rect">
            <a:avLst/>
          </a:prstGeom>
        </p:spPr>
      </p:pic>
      <p:pic>
        <p:nvPicPr>
          <p:cNvPr id="5" name="Immagine 4">
            <a:extLst>
              <a:ext uri="{FF2B5EF4-FFF2-40B4-BE49-F238E27FC236}">
                <a16:creationId xmlns:a16="http://schemas.microsoft.com/office/drawing/2014/main" id="{C213F7A4-FFDA-9342-AA91-0EE4FB299E2C}"/>
              </a:ext>
            </a:extLst>
          </p:cNvPr>
          <p:cNvPicPr>
            <a:picLocks noChangeAspect="1"/>
          </p:cNvPicPr>
          <p:nvPr/>
        </p:nvPicPr>
        <p:blipFill>
          <a:blip r:embed="rId3"/>
          <a:stretch>
            <a:fillRect/>
          </a:stretch>
        </p:blipFill>
        <p:spPr>
          <a:xfrm>
            <a:off x="2355850" y="87612"/>
            <a:ext cx="7480300" cy="381000"/>
          </a:xfrm>
          <a:prstGeom prst="rect">
            <a:avLst/>
          </a:prstGeom>
        </p:spPr>
      </p:pic>
      <p:sp>
        <p:nvSpPr>
          <p:cNvPr id="6" name="CasellaDiTesto 5">
            <a:extLst>
              <a:ext uri="{FF2B5EF4-FFF2-40B4-BE49-F238E27FC236}">
                <a16:creationId xmlns:a16="http://schemas.microsoft.com/office/drawing/2014/main" id="{3417FBA1-A322-614E-BDF2-6922CD9FCDC5}"/>
              </a:ext>
            </a:extLst>
          </p:cNvPr>
          <p:cNvSpPr txBox="1"/>
          <p:nvPr/>
        </p:nvSpPr>
        <p:spPr>
          <a:xfrm>
            <a:off x="7495714" y="2028606"/>
            <a:ext cx="3726611" cy="523220"/>
          </a:xfrm>
          <a:prstGeom prst="rect">
            <a:avLst/>
          </a:prstGeom>
          <a:noFill/>
        </p:spPr>
        <p:txBody>
          <a:bodyPr wrap="square" rtlCol="0">
            <a:spAutoFit/>
          </a:bodyPr>
          <a:lstStyle/>
          <a:p>
            <a:r>
              <a:rPr lang="it-IT" sz="1400" dirty="0"/>
              <a:t>No trial</a:t>
            </a:r>
          </a:p>
          <a:p>
            <a:r>
              <a:rPr lang="it-IT" sz="1400" dirty="0"/>
              <a:t>No studi </a:t>
            </a:r>
            <a:r>
              <a:rPr lang="it-IT" sz="1400" dirty="0" err="1"/>
              <a:t>farmacoeconomia</a:t>
            </a:r>
            <a:endParaRPr lang="it-IT" sz="1400" dirty="0"/>
          </a:p>
        </p:txBody>
      </p:sp>
      <p:sp>
        <p:nvSpPr>
          <p:cNvPr id="7" name="CasellaDiTesto 6">
            <a:extLst>
              <a:ext uri="{FF2B5EF4-FFF2-40B4-BE49-F238E27FC236}">
                <a16:creationId xmlns:a16="http://schemas.microsoft.com/office/drawing/2014/main" id="{E1F0C6E8-D249-5947-A236-771049F893CF}"/>
              </a:ext>
            </a:extLst>
          </p:cNvPr>
          <p:cNvSpPr txBox="1"/>
          <p:nvPr/>
        </p:nvSpPr>
        <p:spPr>
          <a:xfrm>
            <a:off x="7495714" y="657432"/>
            <a:ext cx="3590985" cy="523220"/>
          </a:xfrm>
          <a:prstGeom prst="rect">
            <a:avLst/>
          </a:prstGeom>
          <a:noFill/>
        </p:spPr>
        <p:txBody>
          <a:bodyPr wrap="square" rtlCol="0">
            <a:spAutoFit/>
          </a:bodyPr>
          <a:lstStyle/>
          <a:p>
            <a:r>
              <a:rPr lang="it-IT" sz="1400" dirty="0"/>
              <a:t>No trial</a:t>
            </a:r>
          </a:p>
          <a:p>
            <a:r>
              <a:rPr lang="it-IT" sz="1400" dirty="0"/>
              <a:t>2 studi retrospettivi osservazionali</a:t>
            </a:r>
          </a:p>
        </p:txBody>
      </p:sp>
      <p:sp>
        <p:nvSpPr>
          <p:cNvPr id="8" name="CasellaDiTesto 7">
            <a:extLst>
              <a:ext uri="{FF2B5EF4-FFF2-40B4-BE49-F238E27FC236}">
                <a16:creationId xmlns:a16="http://schemas.microsoft.com/office/drawing/2014/main" id="{36506BE7-AFBA-6E48-A78A-7AAC053BC217}"/>
              </a:ext>
            </a:extLst>
          </p:cNvPr>
          <p:cNvSpPr txBox="1"/>
          <p:nvPr/>
        </p:nvSpPr>
        <p:spPr>
          <a:xfrm>
            <a:off x="7495714" y="1347205"/>
            <a:ext cx="4795328" cy="523220"/>
          </a:xfrm>
          <a:prstGeom prst="rect">
            <a:avLst/>
          </a:prstGeom>
          <a:noFill/>
        </p:spPr>
        <p:txBody>
          <a:bodyPr wrap="square" rtlCol="0">
            <a:spAutoFit/>
          </a:bodyPr>
          <a:lstStyle/>
          <a:p>
            <a:r>
              <a:rPr lang="it-IT" sz="1400" dirty="0"/>
              <a:t>2 trial di piccole dimensioni ( no </a:t>
            </a:r>
            <a:r>
              <a:rPr lang="it-IT" sz="1400" dirty="0" err="1"/>
              <a:t>metanalisi</a:t>
            </a:r>
            <a:r>
              <a:rPr lang="it-IT" sz="1400" dirty="0"/>
              <a:t>) </a:t>
            </a:r>
          </a:p>
          <a:p>
            <a:r>
              <a:rPr lang="it-IT" sz="1400" dirty="0"/>
              <a:t>No studi </a:t>
            </a:r>
            <a:r>
              <a:rPr lang="it-IT" sz="1400" dirty="0" err="1"/>
              <a:t>farmacoeconomia</a:t>
            </a:r>
            <a:endParaRPr lang="it-IT" sz="1400" dirty="0"/>
          </a:p>
        </p:txBody>
      </p:sp>
      <p:sp>
        <p:nvSpPr>
          <p:cNvPr id="9" name="CasellaDiTesto 8">
            <a:extLst>
              <a:ext uri="{FF2B5EF4-FFF2-40B4-BE49-F238E27FC236}">
                <a16:creationId xmlns:a16="http://schemas.microsoft.com/office/drawing/2014/main" id="{9DA29991-7DAF-A049-839D-11351E45BF58}"/>
              </a:ext>
            </a:extLst>
          </p:cNvPr>
          <p:cNvSpPr txBox="1"/>
          <p:nvPr/>
        </p:nvSpPr>
        <p:spPr>
          <a:xfrm>
            <a:off x="7495714" y="2732771"/>
            <a:ext cx="3726611" cy="523220"/>
          </a:xfrm>
          <a:prstGeom prst="rect">
            <a:avLst/>
          </a:prstGeom>
          <a:noFill/>
        </p:spPr>
        <p:txBody>
          <a:bodyPr wrap="square" rtlCol="0">
            <a:spAutoFit/>
          </a:bodyPr>
          <a:lstStyle/>
          <a:p>
            <a:r>
              <a:rPr lang="it-IT" sz="1400" dirty="0"/>
              <a:t>4 trial (3 dieta e 1 BIB)</a:t>
            </a:r>
          </a:p>
          <a:p>
            <a:r>
              <a:rPr lang="it-IT" sz="1400" dirty="0"/>
              <a:t>No studi </a:t>
            </a:r>
            <a:r>
              <a:rPr lang="it-IT" sz="1400" dirty="0" err="1"/>
              <a:t>farmacoeconomia</a:t>
            </a:r>
            <a:endParaRPr lang="it-IT" sz="1400" dirty="0"/>
          </a:p>
        </p:txBody>
      </p:sp>
      <p:sp>
        <p:nvSpPr>
          <p:cNvPr id="10" name="CasellaDiTesto 9">
            <a:extLst>
              <a:ext uri="{FF2B5EF4-FFF2-40B4-BE49-F238E27FC236}">
                <a16:creationId xmlns:a16="http://schemas.microsoft.com/office/drawing/2014/main" id="{345353CB-6D19-6C4D-AF20-2A3E707C1641}"/>
              </a:ext>
            </a:extLst>
          </p:cNvPr>
          <p:cNvSpPr txBox="1"/>
          <p:nvPr/>
        </p:nvSpPr>
        <p:spPr>
          <a:xfrm>
            <a:off x="7495714" y="3408153"/>
            <a:ext cx="3397849" cy="523220"/>
          </a:xfrm>
          <a:prstGeom prst="rect">
            <a:avLst/>
          </a:prstGeom>
          <a:noFill/>
        </p:spPr>
        <p:txBody>
          <a:bodyPr wrap="square" rtlCol="0">
            <a:spAutoFit/>
          </a:bodyPr>
          <a:lstStyle/>
          <a:p>
            <a:r>
              <a:rPr lang="it-IT" sz="1400" dirty="0"/>
              <a:t>2 trial su RYGB</a:t>
            </a:r>
          </a:p>
          <a:p>
            <a:r>
              <a:rPr lang="it-IT" sz="1400" dirty="0"/>
              <a:t>3 trial comparativi di farmaci</a:t>
            </a:r>
          </a:p>
        </p:txBody>
      </p:sp>
      <p:sp>
        <p:nvSpPr>
          <p:cNvPr id="11" name="CasellaDiTesto 10">
            <a:extLst>
              <a:ext uri="{FF2B5EF4-FFF2-40B4-BE49-F238E27FC236}">
                <a16:creationId xmlns:a16="http://schemas.microsoft.com/office/drawing/2014/main" id="{F5707438-385B-8940-A90E-7FF0C49FA3EB}"/>
              </a:ext>
            </a:extLst>
          </p:cNvPr>
          <p:cNvSpPr txBox="1"/>
          <p:nvPr/>
        </p:nvSpPr>
        <p:spPr>
          <a:xfrm>
            <a:off x="7495714" y="4000729"/>
            <a:ext cx="4795329" cy="738664"/>
          </a:xfrm>
          <a:prstGeom prst="rect">
            <a:avLst/>
          </a:prstGeom>
          <a:noFill/>
        </p:spPr>
        <p:txBody>
          <a:bodyPr wrap="square" rtlCol="0">
            <a:spAutoFit/>
          </a:bodyPr>
          <a:lstStyle/>
          <a:p>
            <a:r>
              <a:rPr lang="it-IT" sz="1400" dirty="0"/>
              <a:t>nessun trial  su chirurgia </a:t>
            </a:r>
            <a:r>
              <a:rPr lang="it-IT" sz="1400" dirty="0" err="1"/>
              <a:t>bariatrica</a:t>
            </a:r>
            <a:endParaRPr lang="it-IT" sz="1400" dirty="0"/>
          </a:p>
          <a:p>
            <a:r>
              <a:rPr lang="it-IT" sz="1400" dirty="0"/>
              <a:t>1 trial in chirurgia addominale</a:t>
            </a:r>
          </a:p>
          <a:p>
            <a:r>
              <a:rPr lang="it-IT" sz="1400" dirty="0"/>
              <a:t>no </a:t>
            </a:r>
            <a:r>
              <a:rPr lang="it-IT" sz="1400" dirty="0" err="1"/>
              <a:t>farmacoeconomia</a:t>
            </a:r>
            <a:endParaRPr lang="it-IT" sz="1400" dirty="0"/>
          </a:p>
        </p:txBody>
      </p:sp>
      <p:sp>
        <p:nvSpPr>
          <p:cNvPr id="12" name="CasellaDiTesto 11">
            <a:extLst>
              <a:ext uri="{FF2B5EF4-FFF2-40B4-BE49-F238E27FC236}">
                <a16:creationId xmlns:a16="http://schemas.microsoft.com/office/drawing/2014/main" id="{A5E231D1-BEA2-1943-A67B-8640773F5E53}"/>
              </a:ext>
            </a:extLst>
          </p:cNvPr>
          <p:cNvSpPr txBox="1"/>
          <p:nvPr/>
        </p:nvSpPr>
        <p:spPr>
          <a:xfrm>
            <a:off x="7495714" y="4739393"/>
            <a:ext cx="4278702" cy="800219"/>
          </a:xfrm>
          <a:prstGeom prst="rect">
            <a:avLst/>
          </a:prstGeom>
          <a:noFill/>
        </p:spPr>
        <p:txBody>
          <a:bodyPr wrap="square" rtlCol="0">
            <a:spAutoFit/>
          </a:bodyPr>
          <a:lstStyle/>
          <a:p>
            <a:r>
              <a:rPr lang="it-IT" sz="1400" dirty="0"/>
              <a:t>6. trial: riduzione degenza e dolore</a:t>
            </a:r>
          </a:p>
          <a:p>
            <a:r>
              <a:rPr lang="it-IT" dirty="0"/>
              <a:t>st</a:t>
            </a:r>
            <a:r>
              <a:rPr lang="it-IT" sz="1400" dirty="0"/>
              <a:t>udi di </a:t>
            </a:r>
            <a:r>
              <a:rPr lang="it-IT" sz="1400" dirty="0" err="1"/>
              <a:t>faramcoeconomia</a:t>
            </a:r>
            <a:r>
              <a:rPr lang="it-IT" sz="1400" dirty="0"/>
              <a:t> :costo-efficace </a:t>
            </a:r>
            <a:endParaRPr lang="it-IT" sz="1100" dirty="0"/>
          </a:p>
          <a:p>
            <a:endParaRPr lang="it-IT" sz="1400" dirty="0"/>
          </a:p>
        </p:txBody>
      </p:sp>
      <p:sp>
        <p:nvSpPr>
          <p:cNvPr id="13" name="CasellaDiTesto 12">
            <a:extLst>
              <a:ext uri="{FF2B5EF4-FFF2-40B4-BE49-F238E27FC236}">
                <a16:creationId xmlns:a16="http://schemas.microsoft.com/office/drawing/2014/main" id="{88EECEFC-FB5A-D04F-BE8A-F9832FD365A5}"/>
              </a:ext>
            </a:extLst>
          </p:cNvPr>
          <p:cNvSpPr txBox="1"/>
          <p:nvPr/>
        </p:nvSpPr>
        <p:spPr>
          <a:xfrm>
            <a:off x="7495714" y="5365630"/>
            <a:ext cx="4696286" cy="523220"/>
          </a:xfrm>
          <a:prstGeom prst="rect">
            <a:avLst/>
          </a:prstGeom>
          <a:noFill/>
        </p:spPr>
        <p:txBody>
          <a:bodyPr wrap="square" rtlCol="0">
            <a:spAutoFit/>
          </a:bodyPr>
          <a:lstStyle/>
          <a:p>
            <a:r>
              <a:rPr lang="it-IT" sz="1400" dirty="0"/>
              <a:t>5 trial</a:t>
            </a:r>
          </a:p>
          <a:p>
            <a:r>
              <a:rPr lang="it-IT" sz="1400" dirty="0"/>
              <a:t>No studi </a:t>
            </a:r>
            <a:r>
              <a:rPr lang="it-IT" sz="1400" dirty="0" err="1"/>
              <a:t>farmacoeconomia</a:t>
            </a:r>
            <a:r>
              <a:rPr lang="it-IT" sz="1400" dirty="0"/>
              <a:t> ma costo basso </a:t>
            </a:r>
            <a:r>
              <a:rPr lang="it-IT" sz="1400" dirty="0" err="1"/>
              <a:t>supplementazione</a:t>
            </a:r>
            <a:endParaRPr lang="it-IT" sz="1400" dirty="0"/>
          </a:p>
        </p:txBody>
      </p:sp>
      <p:sp>
        <p:nvSpPr>
          <p:cNvPr id="14" name="CasellaDiTesto 13">
            <a:extLst>
              <a:ext uri="{FF2B5EF4-FFF2-40B4-BE49-F238E27FC236}">
                <a16:creationId xmlns:a16="http://schemas.microsoft.com/office/drawing/2014/main" id="{2FEC86EB-86D6-4946-B191-BF7E90F0060A}"/>
              </a:ext>
            </a:extLst>
          </p:cNvPr>
          <p:cNvSpPr txBox="1"/>
          <p:nvPr/>
        </p:nvSpPr>
        <p:spPr>
          <a:xfrm>
            <a:off x="7495714" y="5954488"/>
            <a:ext cx="3250559" cy="523220"/>
          </a:xfrm>
          <a:prstGeom prst="rect">
            <a:avLst/>
          </a:prstGeom>
          <a:noFill/>
        </p:spPr>
        <p:txBody>
          <a:bodyPr wrap="square" rtlCol="0">
            <a:spAutoFit/>
          </a:bodyPr>
          <a:lstStyle/>
          <a:p>
            <a:r>
              <a:rPr lang="it-IT" sz="1400" dirty="0"/>
              <a:t>11 trial</a:t>
            </a:r>
          </a:p>
          <a:p>
            <a:r>
              <a:rPr lang="it-IT" sz="1400" dirty="0"/>
              <a:t>1 </a:t>
            </a:r>
            <a:r>
              <a:rPr lang="it-IT" sz="1400" dirty="0" err="1"/>
              <a:t>review</a:t>
            </a:r>
            <a:r>
              <a:rPr lang="it-IT" sz="1400" dirty="0"/>
              <a:t> su costo-efficacia</a:t>
            </a:r>
          </a:p>
        </p:txBody>
      </p:sp>
      <p:pic>
        <p:nvPicPr>
          <p:cNvPr id="15" name="Immagine 14">
            <a:extLst>
              <a:ext uri="{FF2B5EF4-FFF2-40B4-BE49-F238E27FC236}">
                <a16:creationId xmlns:a16="http://schemas.microsoft.com/office/drawing/2014/main" id="{A78F9569-9D95-F54D-AB42-3067EEF0EEA5}"/>
              </a:ext>
            </a:extLst>
          </p:cNvPr>
          <p:cNvPicPr>
            <a:picLocks noChangeAspect="1"/>
          </p:cNvPicPr>
          <p:nvPr/>
        </p:nvPicPr>
        <p:blipFill>
          <a:blip r:embed="rId4"/>
          <a:stretch>
            <a:fillRect/>
          </a:stretch>
        </p:blipFill>
        <p:spPr>
          <a:xfrm>
            <a:off x="10799456" y="1369472"/>
            <a:ext cx="845737" cy="635942"/>
          </a:xfrm>
          <a:prstGeom prst="rect">
            <a:avLst/>
          </a:prstGeom>
        </p:spPr>
      </p:pic>
      <p:pic>
        <p:nvPicPr>
          <p:cNvPr id="3" name="Immagine 2">
            <a:extLst>
              <a:ext uri="{FF2B5EF4-FFF2-40B4-BE49-F238E27FC236}">
                <a16:creationId xmlns:a16="http://schemas.microsoft.com/office/drawing/2014/main" id="{5152D069-D205-4445-96A5-1233ACE04BA0}"/>
              </a:ext>
            </a:extLst>
          </p:cNvPr>
          <p:cNvPicPr>
            <a:picLocks noChangeAspect="1"/>
          </p:cNvPicPr>
          <p:nvPr/>
        </p:nvPicPr>
        <p:blipFill>
          <a:blip r:embed="rId5"/>
          <a:stretch>
            <a:fillRect/>
          </a:stretch>
        </p:blipFill>
        <p:spPr>
          <a:xfrm>
            <a:off x="10746273" y="589475"/>
            <a:ext cx="1179675" cy="659134"/>
          </a:xfrm>
          <a:prstGeom prst="rect">
            <a:avLst/>
          </a:prstGeom>
        </p:spPr>
      </p:pic>
      <p:pic>
        <p:nvPicPr>
          <p:cNvPr id="16" name="Immagine 15">
            <a:extLst>
              <a:ext uri="{FF2B5EF4-FFF2-40B4-BE49-F238E27FC236}">
                <a16:creationId xmlns:a16="http://schemas.microsoft.com/office/drawing/2014/main" id="{733467A1-C9E3-534B-B3FB-E5A50FA85A93}"/>
              </a:ext>
            </a:extLst>
          </p:cNvPr>
          <p:cNvPicPr>
            <a:picLocks noChangeAspect="1"/>
          </p:cNvPicPr>
          <p:nvPr/>
        </p:nvPicPr>
        <p:blipFill>
          <a:blip r:embed="rId6"/>
          <a:stretch>
            <a:fillRect/>
          </a:stretch>
        </p:blipFill>
        <p:spPr>
          <a:xfrm>
            <a:off x="10746273" y="2058428"/>
            <a:ext cx="1121476" cy="557211"/>
          </a:xfrm>
          <a:prstGeom prst="rect">
            <a:avLst/>
          </a:prstGeom>
        </p:spPr>
      </p:pic>
      <p:pic>
        <p:nvPicPr>
          <p:cNvPr id="17" name="Immagine 16">
            <a:extLst>
              <a:ext uri="{FF2B5EF4-FFF2-40B4-BE49-F238E27FC236}">
                <a16:creationId xmlns:a16="http://schemas.microsoft.com/office/drawing/2014/main" id="{983793A7-0351-674B-B1A9-9AF3A4D9127A}"/>
              </a:ext>
            </a:extLst>
          </p:cNvPr>
          <p:cNvPicPr>
            <a:picLocks noChangeAspect="1"/>
          </p:cNvPicPr>
          <p:nvPr/>
        </p:nvPicPr>
        <p:blipFill>
          <a:blip r:embed="rId7"/>
          <a:stretch>
            <a:fillRect/>
          </a:stretch>
        </p:blipFill>
        <p:spPr>
          <a:xfrm>
            <a:off x="10799456" y="2795230"/>
            <a:ext cx="915987" cy="512953"/>
          </a:xfrm>
          <a:prstGeom prst="rect">
            <a:avLst/>
          </a:prstGeom>
        </p:spPr>
      </p:pic>
      <p:pic>
        <p:nvPicPr>
          <p:cNvPr id="19" name="Immagine 18">
            <a:extLst>
              <a:ext uri="{FF2B5EF4-FFF2-40B4-BE49-F238E27FC236}">
                <a16:creationId xmlns:a16="http://schemas.microsoft.com/office/drawing/2014/main" id="{347BDE6B-EE5F-F842-89DF-55FEF022B4E8}"/>
              </a:ext>
            </a:extLst>
          </p:cNvPr>
          <p:cNvPicPr>
            <a:picLocks noChangeAspect="1"/>
          </p:cNvPicPr>
          <p:nvPr/>
        </p:nvPicPr>
        <p:blipFill>
          <a:blip r:embed="rId8"/>
          <a:stretch>
            <a:fillRect/>
          </a:stretch>
        </p:blipFill>
        <p:spPr>
          <a:xfrm>
            <a:off x="10950619" y="3418144"/>
            <a:ext cx="580658" cy="503237"/>
          </a:xfrm>
          <a:prstGeom prst="rect">
            <a:avLst/>
          </a:prstGeom>
        </p:spPr>
      </p:pic>
      <p:pic>
        <p:nvPicPr>
          <p:cNvPr id="20" name="Immagine 19">
            <a:extLst>
              <a:ext uri="{FF2B5EF4-FFF2-40B4-BE49-F238E27FC236}">
                <a16:creationId xmlns:a16="http://schemas.microsoft.com/office/drawing/2014/main" id="{7278AFB8-FEB6-DF48-A7D1-71CFCF82D242}"/>
              </a:ext>
            </a:extLst>
          </p:cNvPr>
          <p:cNvPicPr>
            <a:picLocks noChangeAspect="1"/>
          </p:cNvPicPr>
          <p:nvPr/>
        </p:nvPicPr>
        <p:blipFill>
          <a:blip r:embed="rId9"/>
          <a:stretch>
            <a:fillRect/>
          </a:stretch>
        </p:blipFill>
        <p:spPr>
          <a:xfrm>
            <a:off x="10965000" y="3985840"/>
            <a:ext cx="599708" cy="497319"/>
          </a:xfrm>
          <a:prstGeom prst="rect">
            <a:avLst/>
          </a:prstGeom>
        </p:spPr>
      </p:pic>
    </p:spTree>
    <p:extLst>
      <p:ext uri="{BB962C8B-B14F-4D97-AF65-F5344CB8AC3E}">
        <p14:creationId xmlns:p14="http://schemas.microsoft.com/office/powerpoint/2010/main" val="2808310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374D7C7-4F50-264C-9832-66F0CD33428B}"/>
              </a:ext>
            </a:extLst>
          </p:cNvPr>
          <p:cNvPicPr>
            <a:picLocks noChangeAspect="1"/>
          </p:cNvPicPr>
          <p:nvPr/>
        </p:nvPicPr>
        <p:blipFill>
          <a:blip r:embed="rId2"/>
          <a:stretch>
            <a:fillRect/>
          </a:stretch>
        </p:blipFill>
        <p:spPr>
          <a:xfrm>
            <a:off x="0" y="203200"/>
            <a:ext cx="7378700" cy="4622800"/>
          </a:xfrm>
          <a:prstGeom prst="rect">
            <a:avLst/>
          </a:prstGeom>
        </p:spPr>
      </p:pic>
      <p:pic>
        <p:nvPicPr>
          <p:cNvPr id="6" name="Immagine 5">
            <a:extLst>
              <a:ext uri="{FF2B5EF4-FFF2-40B4-BE49-F238E27FC236}">
                <a16:creationId xmlns:a16="http://schemas.microsoft.com/office/drawing/2014/main" id="{208FB4BF-9722-044A-B718-7D99AF2F425F}"/>
              </a:ext>
            </a:extLst>
          </p:cNvPr>
          <p:cNvPicPr>
            <a:picLocks noChangeAspect="1"/>
          </p:cNvPicPr>
          <p:nvPr/>
        </p:nvPicPr>
        <p:blipFill rotWithShape="1">
          <a:blip r:embed="rId3"/>
          <a:srcRect t="8572"/>
          <a:stretch/>
        </p:blipFill>
        <p:spPr>
          <a:xfrm>
            <a:off x="82550" y="4636219"/>
            <a:ext cx="7213600" cy="2032000"/>
          </a:xfrm>
          <a:prstGeom prst="rect">
            <a:avLst/>
          </a:prstGeom>
        </p:spPr>
      </p:pic>
      <p:sp>
        <p:nvSpPr>
          <p:cNvPr id="7" name="CasellaDiTesto 6">
            <a:extLst>
              <a:ext uri="{FF2B5EF4-FFF2-40B4-BE49-F238E27FC236}">
                <a16:creationId xmlns:a16="http://schemas.microsoft.com/office/drawing/2014/main" id="{43FB62AF-EEE3-9D42-A1A9-9599C2850656}"/>
              </a:ext>
            </a:extLst>
          </p:cNvPr>
          <p:cNvSpPr txBox="1"/>
          <p:nvPr/>
        </p:nvSpPr>
        <p:spPr>
          <a:xfrm>
            <a:off x="7296150" y="414068"/>
            <a:ext cx="4677314" cy="1815882"/>
          </a:xfrm>
          <a:prstGeom prst="rect">
            <a:avLst/>
          </a:prstGeom>
          <a:noFill/>
        </p:spPr>
        <p:txBody>
          <a:bodyPr wrap="square" rtlCol="0">
            <a:spAutoFit/>
          </a:bodyPr>
          <a:lstStyle/>
          <a:p>
            <a:r>
              <a:rPr lang="it-IT" sz="1400" dirty="0"/>
              <a:t>due trial che hanno utilizzato il LAGB, il RYGB e la SG </a:t>
            </a:r>
          </a:p>
          <a:p>
            <a:r>
              <a:rPr lang="it-IT" sz="1400" dirty="0"/>
              <a:t>OAGB e BPD sono ugualmente indicati sulla base di evidenze indirette</a:t>
            </a:r>
          </a:p>
          <a:p>
            <a:r>
              <a:rPr lang="it-IT" sz="1400" dirty="0"/>
              <a:t>Non  differenze significative per quanto riguarda la sicurezza e la costo-efficacia dei vari interventi </a:t>
            </a:r>
            <a:endParaRPr lang="it-IT" sz="1100" dirty="0"/>
          </a:p>
          <a:p>
            <a:endParaRPr lang="it-IT" sz="1400" dirty="0"/>
          </a:p>
          <a:p>
            <a:endParaRPr lang="it-IT" sz="1400" dirty="0"/>
          </a:p>
          <a:p>
            <a:endParaRPr lang="it-IT" sz="1400" dirty="0"/>
          </a:p>
        </p:txBody>
      </p:sp>
      <p:sp>
        <p:nvSpPr>
          <p:cNvPr id="8" name="CasellaDiTesto 7">
            <a:extLst>
              <a:ext uri="{FF2B5EF4-FFF2-40B4-BE49-F238E27FC236}">
                <a16:creationId xmlns:a16="http://schemas.microsoft.com/office/drawing/2014/main" id="{9A54A7C2-4E45-F746-A25B-E7CB524B630C}"/>
              </a:ext>
            </a:extLst>
          </p:cNvPr>
          <p:cNvSpPr txBox="1"/>
          <p:nvPr/>
        </p:nvSpPr>
        <p:spPr>
          <a:xfrm>
            <a:off x="7296150" y="1681046"/>
            <a:ext cx="4594764" cy="954107"/>
          </a:xfrm>
          <a:prstGeom prst="rect">
            <a:avLst/>
          </a:prstGeom>
          <a:noFill/>
        </p:spPr>
        <p:txBody>
          <a:bodyPr wrap="square" rtlCol="0">
            <a:spAutoFit/>
          </a:bodyPr>
          <a:lstStyle/>
          <a:p>
            <a:r>
              <a:rPr lang="it-IT" sz="1400" dirty="0"/>
              <a:t>17 trial</a:t>
            </a:r>
          </a:p>
          <a:p>
            <a:r>
              <a:rPr lang="it-IT" sz="1400" dirty="0"/>
              <a:t>Non differenze di costo-efficacia dei vari interventi</a:t>
            </a:r>
            <a:br>
              <a:rPr lang="it-IT" sz="1400" dirty="0"/>
            </a:br>
            <a:endParaRPr lang="it-IT" sz="1400" dirty="0"/>
          </a:p>
          <a:p>
            <a:endParaRPr lang="it-IT" sz="1400" dirty="0"/>
          </a:p>
        </p:txBody>
      </p:sp>
      <p:sp>
        <p:nvSpPr>
          <p:cNvPr id="9" name="CasellaDiTesto 8">
            <a:extLst>
              <a:ext uri="{FF2B5EF4-FFF2-40B4-BE49-F238E27FC236}">
                <a16:creationId xmlns:a16="http://schemas.microsoft.com/office/drawing/2014/main" id="{E91C8F13-3338-F84D-A928-E6BB76EEFAD6}"/>
              </a:ext>
            </a:extLst>
          </p:cNvPr>
          <p:cNvSpPr txBox="1"/>
          <p:nvPr/>
        </p:nvSpPr>
        <p:spPr>
          <a:xfrm>
            <a:off x="7378700" y="3127596"/>
            <a:ext cx="2881223" cy="307777"/>
          </a:xfrm>
          <a:prstGeom prst="rect">
            <a:avLst/>
          </a:prstGeom>
          <a:noFill/>
        </p:spPr>
        <p:txBody>
          <a:bodyPr wrap="square" rtlCol="0">
            <a:spAutoFit/>
          </a:bodyPr>
          <a:lstStyle/>
          <a:p>
            <a:r>
              <a:rPr lang="it-IT" sz="1400" dirty="0"/>
              <a:t>3 trial</a:t>
            </a:r>
          </a:p>
        </p:txBody>
      </p:sp>
      <p:sp>
        <p:nvSpPr>
          <p:cNvPr id="10" name="CasellaDiTesto 9">
            <a:extLst>
              <a:ext uri="{FF2B5EF4-FFF2-40B4-BE49-F238E27FC236}">
                <a16:creationId xmlns:a16="http://schemas.microsoft.com/office/drawing/2014/main" id="{00FF6F2A-85D9-5241-8CAB-37F7F0FAA97F}"/>
              </a:ext>
            </a:extLst>
          </p:cNvPr>
          <p:cNvSpPr txBox="1"/>
          <p:nvPr/>
        </p:nvSpPr>
        <p:spPr>
          <a:xfrm>
            <a:off x="7296150" y="3871893"/>
            <a:ext cx="4385933" cy="954107"/>
          </a:xfrm>
          <a:prstGeom prst="rect">
            <a:avLst/>
          </a:prstGeom>
          <a:noFill/>
        </p:spPr>
        <p:txBody>
          <a:bodyPr wrap="square" rtlCol="0">
            <a:spAutoFit/>
          </a:bodyPr>
          <a:lstStyle/>
          <a:p>
            <a:r>
              <a:rPr lang="it-IT" sz="1400" dirty="0"/>
              <a:t>40 trial</a:t>
            </a:r>
          </a:p>
          <a:p>
            <a:r>
              <a:rPr lang="it-IT" sz="1400" dirty="0"/>
              <a:t>Non si sono osservate differenze significative per quanto riguarda la costo-efficacia dei vari interventi </a:t>
            </a:r>
          </a:p>
          <a:p>
            <a:endParaRPr lang="it-IT" sz="1400" dirty="0"/>
          </a:p>
        </p:txBody>
      </p:sp>
      <p:sp>
        <p:nvSpPr>
          <p:cNvPr id="11" name="CasellaDiTesto 10">
            <a:extLst>
              <a:ext uri="{FF2B5EF4-FFF2-40B4-BE49-F238E27FC236}">
                <a16:creationId xmlns:a16="http://schemas.microsoft.com/office/drawing/2014/main" id="{27CD7666-D5A8-3C48-B310-8F86D4788B5B}"/>
              </a:ext>
            </a:extLst>
          </p:cNvPr>
          <p:cNvSpPr txBox="1"/>
          <p:nvPr/>
        </p:nvSpPr>
        <p:spPr>
          <a:xfrm>
            <a:off x="7378700" y="5318443"/>
            <a:ext cx="4512214" cy="954107"/>
          </a:xfrm>
          <a:prstGeom prst="rect">
            <a:avLst/>
          </a:prstGeom>
          <a:noFill/>
        </p:spPr>
        <p:txBody>
          <a:bodyPr wrap="square" rtlCol="0">
            <a:spAutoFit/>
          </a:bodyPr>
          <a:lstStyle/>
          <a:p>
            <a:r>
              <a:rPr lang="it-IT" sz="1400" dirty="0"/>
              <a:t>6 trial</a:t>
            </a:r>
          </a:p>
          <a:p>
            <a:r>
              <a:rPr lang="it-IT" sz="1400" dirty="0" err="1"/>
              <a:t>Metanalisi</a:t>
            </a:r>
            <a:r>
              <a:rPr lang="it-IT" sz="1400" dirty="0"/>
              <a:t> complessa, difficile confronto delle procedure</a:t>
            </a:r>
          </a:p>
          <a:p>
            <a:r>
              <a:rPr lang="it-IT" sz="1400" dirty="0"/>
              <a:t>Conclusioni da analisi indirette</a:t>
            </a:r>
          </a:p>
          <a:p>
            <a:r>
              <a:rPr lang="it-IT" sz="1400" dirty="0"/>
              <a:t>No differenze in costo-efficacia</a:t>
            </a:r>
          </a:p>
        </p:txBody>
      </p:sp>
    </p:spTree>
    <p:extLst>
      <p:ext uri="{BB962C8B-B14F-4D97-AF65-F5344CB8AC3E}">
        <p14:creationId xmlns:p14="http://schemas.microsoft.com/office/powerpoint/2010/main" val="2464298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21F07A7-6F65-AA4E-ABD2-583D06D618C1}"/>
              </a:ext>
            </a:extLst>
          </p:cNvPr>
          <p:cNvPicPr>
            <a:picLocks noChangeAspect="1"/>
          </p:cNvPicPr>
          <p:nvPr/>
        </p:nvPicPr>
        <p:blipFill>
          <a:blip r:embed="rId2"/>
          <a:stretch>
            <a:fillRect/>
          </a:stretch>
        </p:blipFill>
        <p:spPr>
          <a:xfrm>
            <a:off x="816885" y="1916621"/>
            <a:ext cx="10182683" cy="1154382"/>
          </a:xfrm>
          <a:prstGeom prst="rect">
            <a:avLst/>
          </a:prstGeom>
        </p:spPr>
      </p:pic>
      <p:sp>
        <p:nvSpPr>
          <p:cNvPr id="5" name="Rettangolo 4">
            <a:extLst>
              <a:ext uri="{FF2B5EF4-FFF2-40B4-BE49-F238E27FC236}">
                <a16:creationId xmlns:a16="http://schemas.microsoft.com/office/drawing/2014/main" id="{1490AE37-930D-1348-8348-4ACE13CB8B42}"/>
              </a:ext>
            </a:extLst>
          </p:cNvPr>
          <p:cNvSpPr/>
          <p:nvPr/>
        </p:nvSpPr>
        <p:spPr>
          <a:xfrm>
            <a:off x="1041170" y="585968"/>
            <a:ext cx="10638996"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it-IT" b="1" dirty="0">
                <a:latin typeface="Calibri" panose="020F0502020204030204" pitchFamily="34" charset="0"/>
              </a:rPr>
              <a:t>PICO 26 – </a:t>
            </a:r>
            <a:r>
              <a:rPr lang="it-IT" dirty="0">
                <a:latin typeface="Calibri" panose="020F0502020204030204" pitchFamily="34" charset="0"/>
              </a:rPr>
              <a:t>Nei pazienti con </a:t>
            </a:r>
            <a:r>
              <a:rPr lang="it-IT" dirty="0" err="1">
                <a:latin typeface="Calibri" panose="020F0502020204030204" pitchFamily="34" charset="0"/>
              </a:rPr>
              <a:t>obesita</a:t>
            </a:r>
            <a:r>
              <a:rPr lang="it-IT" dirty="0">
                <a:latin typeface="Calibri" panose="020F0502020204030204" pitchFamily="34" charset="0"/>
              </a:rPr>
              <a:t>̀ (BMI ≥30 kg/m</a:t>
            </a:r>
            <a:r>
              <a:rPr lang="it-IT" sz="800" dirty="0">
                <a:effectLst/>
                <a:latin typeface="Calibri" panose="020F0502020204030204" pitchFamily="34" charset="0"/>
              </a:rPr>
              <a:t>2</a:t>
            </a:r>
            <a:r>
              <a:rPr lang="it-IT" dirty="0">
                <a:latin typeface="Calibri" panose="020F0502020204030204" pitchFamily="34" charset="0"/>
              </a:rPr>
              <a:t>), la endoscopia </a:t>
            </a:r>
            <a:r>
              <a:rPr lang="it-IT" dirty="0" err="1">
                <a:latin typeface="Calibri" panose="020F0502020204030204" pitchFamily="34" charset="0"/>
              </a:rPr>
              <a:t>bariatrica</a:t>
            </a:r>
            <a:r>
              <a:rPr lang="it-IT" dirty="0">
                <a:latin typeface="Calibri" panose="020F0502020204030204" pitchFamily="34" charset="0"/>
              </a:rPr>
              <a:t> primaria è preferibile rispetto </a:t>
            </a:r>
            <a:endParaRPr lang="it-IT" dirty="0"/>
          </a:p>
          <a:p>
            <a:r>
              <a:rPr lang="it-IT" dirty="0">
                <a:latin typeface="Calibri" panose="020F0502020204030204" pitchFamily="34" charset="0"/>
              </a:rPr>
              <a:t>ad interventi non chirurgici e non di endoscopia </a:t>
            </a:r>
            <a:r>
              <a:rPr lang="it-IT" dirty="0" err="1">
                <a:latin typeface="Calibri" panose="020F0502020204030204" pitchFamily="34" charset="0"/>
              </a:rPr>
              <a:t>bariatrica</a:t>
            </a:r>
            <a:r>
              <a:rPr lang="it-IT" dirty="0">
                <a:latin typeface="Calibri" panose="020F0502020204030204" pitchFamily="34" charset="0"/>
              </a:rPr>
              <a:t> primaria, per il trattamento dell’</a:t>
            </a:r>
            <a:r>
              <a:rPr lang="it-IT" dirty="0" err="1">
                <a:latin typeface="Calibri" panose="020F0502020204030204" pitchFamily="34" charset="0"/>
              </a:rPr>
              <a:t>obesita</a:t>
            </a:r>
            <a:r>
              <a:rPr lang="it-IT" dirty="0">
                <a:latin typeface="Calibri" panose="020F0502020204030204" pitchFamily="34" charset="0"/>
              </a:rPr>
              <a:t>̀? </a:t>
            </a:r>
            <a:endParaRPr lang="it-IT" dirty="0"/>
          </a:p>
        </p:txBody>
      </p:sp>
      <p:sp>
        <p:nvSpPr>
          <p:cNvPr id="6" name="CasellaDiTesto 5">
            <a:extLst>
              <a:ext uri="{FF2B5EF4-FFF2-40B4-BE49-F238E27FC236}">
                <a16:creationId xmlns:a16="http://schemas.microsoft.com/office/drawing/2014/main" id="{EB5909B1-9C3A-E944-8D69-AC9C82DD5693}"/>
              </a:ext>
            </a:extLst>
          </p:cNvPr>
          <p:cNvSpPr txBox="1"/>
          <p:nvPr/>
        </p:nvSpPr>
        <p:spPr>
          <a:xfrm>
            <a:off x="431321" y="3830128"/>
            <a:ext cx="11248845" cy="203132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it-IT" sz="1400" dirty="0"/>
          </a:p>
          <a:p>
            <a:r>
              <a:rPr lang="it-IT" sz="1400" dirty="0"/>
              <a:t>17 trial:  </a:t>
            </a:r>
          </a:p>
          <a:p>
            <a:r>
              <a:rPr lang="it-IT" sz="1400" dirty="0"/>
              <a:t>Tutti gli interventi studiati (duodeno-</a:t>
            </a:r>
            <a:r>
              <a:rPr lang="it-IT" sz="1400" dirty="0" err="1"/>
              <a:t>jejunal</a:t>
            </a:r>
            <a:r>
              <a:rPr lang="it-IT" sz="1400" dirty="0"/>
              <a:t> bypass </a:t>
            </a:r>
            <a:r>
              <a:rPr lang="it-IT" sz="1400" dirty="0" err="1"/>
              <a:t>liner</a:t>
            </a:r>
            <a:r>
              <a:rPr lang="it-IT" sz="1400" dirty="0"/>
              <a:t> (DJBL), </a:t>
            </a:r>
            <a:r>
              <a:rPr lang="it-IT" sz="1400" dirty="0" err="1"/>
              <a:t>endoscopic</a:t>
            </a:r>
            <a:r>
              <a:rPr lang="it-IT" sz="1400" dirty="0"/>
              <a:t> sleeve </a:t>
            </a:r>
            <a:r>
              <a:rPr lang="it-IT" sz="1400" dirty="0" err="1"/>
              <a:t>gastroplasty</a:t>
            </a:r>
            <a:r>
              <a:rPr lang="it-IT" sz="1400" dirty="0"/>
              <a:t> (ESG), IGB, </a:t>
            </a:r>
            <a:r>
              <a:rPr lang="it-IT" sz="1400" dirty="0" err="1"/>
              <a:t>aspiration</a:t>
            </a:r>
            <a:r>
              <a:rPr lang="it-IT" sz="1400" dirty="0"/>
              <a:t> </a:t>
            </a:r>
            <a:r>
              <a:rPr lang="it-IT" sz="1400" dirty="0" err="1"/>
              <a:t>therapy</a:t>
            </a:r>
            <a:r>
              <a:rPr lang="it-IT" sz="1400" dirty="0"/>
              <a:t> (AT) e iniezione di tossina botulinica (BTA). ), eccetto che BTA, hanno mostrato significativi effetti sulla riduzione del peso corporeo e su alcuni </a:t>
            </a:r>
            <a:r>
              <a:rPr lang="it-IT" sz="1400" dirty="0" err="1"/>
              <a:t>outcome</a:t>
            </a:r>
            <a:r>
              <a:rPr lang="it-IT" sz="1400" dirty="0"/>
              <a:t> metabolici, anche se di </a:t>
            </a:r>
            <a:r>
              <a:rPr lang="it-IT" sz="1400" dirty="0" err="1"/>
              <a:t>entita</a:t>
            </a:r>
            <a:r>
              <a:rPr lang="it-IT" sz="1400" dirty="0"/>
              <a:t>̀ non sempre clinicamente rilevanti (come ad esempio la perdita di peso a fine studio &lt;10% del peso iniziale), con un aumento degli eventi avversi (legati alla endoscopia) sostanzialmente simile per differenti approcci endoscopici </a:t>
            </a:r>
          </a:p>
          <a:p>
            <a:endParaRPr lang="it-IT" sz="1400" dirty="0"/>
          </a:p>
          <a:p>
            <a:r>
              <a:rPr lang="it-IT" sz="1400" dirty="0"/>
              <a:t>pochi dati di letteratura per la farmaco-economia che sembra essere favorevole al trattamento endoscopico. </a:t>
            </a:r>
          </a:p>
          <a:p>
            <a:endParaRPr lang="it-IT" sz="1400" dirty="0"/>
          </a:p>
        </p:txBody>
      </p:sp>
      <p:pic>
        <p:nvPicPr>
          <p:cNvPr id="2" name="Immagine 1">
            <a:extLst>
              <a:ext uri="{FF2B5EF4-FFF2-40B4-BE49-F238E27FC236}">
                <a16:creationId xmlns:a16="http://schemas.microsoft.com/office/drawing/2014/main" id="{D69C8E81-5346-D447-8439-274B8D09C4CC}"/>
              </a:ext>
            </a:extLst>
          </p:cNvPr>
          <p:cNvPicPr>
            <a:picLocks noChangeAspect="1"/>
          </p:cNvPicPr>
          <p:nvPr/>
        </p:nvPicPr>
        <p:blipFill>
          <a:blip r:embed="rId3"/>
          <a:stretch>
            <a:fillRect/>
          </a:stretch>
        </p:blipFill>
        <p:spPr>
          <a:xfrm>
            <a:off x="10842625" y="1935012"/>
            <a:ext cx="1193800" cy="1117600"/>
          </a:xfrm>
          <a:prstGeom prst="rect">
            <a:avLst/>
          </a:prstGeom>
        </p:spPr>
      </p:pic>
    </p:spTree>
    <p:extLst>
      <p:ext uri="{BB962C8B-B14F-4D97-AF65-F5344CB8AC3E}">
        <p14:creationId xmlns:p14="http://schemas.microsoft.com/office/powerpoint/2010/main" val="1868741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B9131FD-7724-B14A-8978-9B3F4FBB8DAF}"/>
              </a:ext>
            </a:extLst>
          </p:cNvPr>
          <p:cNvPicPr>
            <a:picLocks noChangeAspect="1"/>
          </p:cNvPicPr>
          <p:nvPr/>
        </p:nvPicPr>
        <p:blipFill>
          <a:blip r:embed="rId2"/>
          <a:stretch>
            <a:fillRect/>
          </a:stretch>
        </p:blipFill>
        <p:spPr>
          <a:xfrm>
            <a:off x="-1" y="2173288"/>
            <a:ext cx="8193749" cy="2726516"/>
          </a:xfrm>
          <a:prstGeom prst="rect">
            <a:avLst/>
          </a:prstGeom>
        </p:spPr>
      </p:pic>
      <p:sp>
        <p:nvSpPr>
          <p:cNvPr id="7" name="CasellaDiTesto 6">
            <a:extLst>
              <a:ext uri="{FF2B5EF4-FFF2-40B4-BE49-F238E27FC236}">
                <a16:creationId xmlns:a16="http://schemas.microsoft.com/office/drawing/2014/main" id="{27AB4A1B-DD29-2E42-B29C-C247B17B58E4}"/>
              </a:ext>
            </a:extLst>
          </p:cNvPr>
          <p:cNvSpPr txBox="1"/>
          <p:nvPr/>
        </p:nvSpPr>
        <p:spPr>
          <a:xfrm>
            <a:off x="8193748" y="2587925"/>
            <a:ext cx="3745210" cy="9541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1400" dirty="0"/>
              <a:t>No trial</a:t>
            </a:r>
          </a:p>
          <a:p>
            <a:r>
              <a:rPr lang="it-IT" sz="1400" dirty="0"/>
              <a:t>Solo studi osservazionali prospettici e retrospettivi. </a:t>
            </a:r>
          </a:p>
          <a:p>
            <a:endParaRPr lang="it-IT" sz="1400" dirty="0"/>
          </a:p>
        </p:txBody>
      </p:sp>
      <p:sp>
        <p:nvSpPr>
          <p:cNvPr id="8" name="CasellaDiTesto 7">
            <a:extLst>
              <a:ext uri="{FF2B5EF4-FFF2-40B4-BE49-F238E27FC236}">
                <a16:creationId xmlns:a16="http://schemas.microsoft.com/office/drawing/2014/main" id="{198C80F2-0D49-2D47-9DE0-5BA24010AD81}"/>
              </a:ext>
            </a:extLst>
          </p:cNvPr>
          <p:cNvSpPr txBox="1"/>
          <p:nvPr/>
        </p:nvSpPr>
        <p:spPr>
          <a:xfrm>
            <a:off x="8193748" y="3536546"/>
            <a:ext cx="3865980" cy="160043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it-IT" sz="1400" dirty="0"/>
              <a:t>Non trial</a:t>
            </a:r>
          </a:p>
          <a:p>
            <a:r>
              <a:rPr lang="it-IT" sz="1400" dirty="0"/>
              <a:t>Esiste un unico studio osservazionale che confronta la chirurgia revisionale (SG e RYGB) con un approccio farmacologico (</a:t>
            </a:r>
            <a:r>
              <a:rPr lang="it-IT" sz="1400" dirty="0" err="1"/>
              <a:t>liraglutide</a:t>
            </a:r>
            <a:r>
              <a:rPr lang="it-IT" sz="1400" dirty="0"/>
              <a:t>, </a:t>
            </a:r>
            <a:r>
              <a:rPr lang="it-IT" sz="1400" dirty="0" err="1"/>
              <a:t>topiramato</a:t>
            </a:r>
            <a:r>
              <a:rPr lang="it-IT" sz="1400" dirty="0"/>
              <a:t>, </a:t>
            </a:r>
            <a:r>
              <a:rPr lang="it-IT" sz="1400" dirty="0" err="1"/>
              <a:t>orlistat</a:t>
            </a:r>
            <a:r>
              <a:rPr lang="it-IT" sz="1400" dirty="0"/>
              <a:t>, </a:t>
            </a:r>
            <a:r>
              <a:rPr lang="it-IT" sz="1400" dirty="0" err="1"/>
              <a:t>fentermina</a:t>
            </a:r>
            <a:r>
              <a:rPr lang="it-IT" sz="1400" dirty="0"/>
              <a:t>) che mostrano una </a:t>
            </a:r>
            <a:r>
              <a:rPr lang="it-IT" sz="1400" dirty="0" err="1"/>
              <a:t>superioirta</a:t>
            </a:r>
            <a:r>
              <a:rPr lang="it-IT" sz="1400" dirty="0"/>
              <a:t>̀ della chirurgia revisionale. </a:t>
            </a:r>
          </a:p>
          <a:p>
            <a:endParaRPr lang="it-IT" sz="1400" dirty="0"/>
          </a:p>
        </p:txBody>
      </p:sp>
      <p:pic>
        <p:nvPicPr>
          <p:cNvPr id="2" name="Immagine 1">
            <a:extLst>
              <a:ext uri="{FF2B5EF4-FFF2-40B4-BE49-F238E27FC236}">
                <a16:creationId xmlns:a16="http://schemas.microsoft.com/office/drawing/2014/main" id="{7459D4B1-85FC-F845-9328-CD0B0B9FF4CC}"/>
              </a:ext>
            </a:extLst>
          </p:cNvPr>
          <p:cNvPicPr>
            <a:picLocks noChangeAspect="1"/>
          </p:cNvPicPr>
          <p:nvPr/>
        </p:nvPicPr>
        <p:blipFill>
          <a:blip r:embed="rId3"/>
          <a:stretch>
            <a:fillRect/>
          </a:stretch>
        </p:blipFill>
        <p:spPr>
          <a:xfrm>
            <a:off x="9128125" y="154598"/>
            <a:ext cx="1816100" cy="2151109"/>
          </a:xfrm>
          <a:prstGeom prst="rect">
            <a:avLst/>
          </a:prstGeom>
        </p:spPr>
      </p:pic>
      <p:pic>
        <p:nvPicPr>
          <p:cNvPr id="3" name="Immagine 2">
            <a:extLst>
              <a:ext uri="{FF2B5EF4-FFF2-40B4-BE49-F238E27FC236}">
                <a16:creationId xmlns:a16="http://schemas.microsoft.com/office/drawing/2014/main" id="{5A8802FF-3358-A841-AF8E-F9E10ABF4FC0}"/>
              </a:ext>
            </a:extLst>
          </p:cNvPr>
          <p:cNvPicPr>
            <a:picLocks noChangeAspect="1"/>
          </p:cNvPicPr>
          <p:nvPr/>
        </p:nvPicPr>
        <p:blipFill>
          <a:blip r:embed="rId4"/>
          <a:stretch>
            <a:fillRect/>
          </a:stretch>
        </p:blipFill>
        <p:spPr>
          <a:xfrm>
            <a:off x="771525" y="5136984"/>
            <a:ext cx="3098800" cy="1028802"/>
          </a:xfrm>
          <a:prstGeom prst="rect">
            <a:avLst/>
          </a:prstGeom>
        </p:spPr>
      </p:pic>
    </p:spTree>
    <p:extLst>
      <p:ext uri="{BB962C8B-B14F-4D97-AF65-F5344CB8AC3E}">
        <p14:creationId xmlns:p14="http://schemas.microsoft.com/office/powerpoint/2010/main" val="2657041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D5FDC5C-470C-6641-846E-8CE881D8F4DC}"/>
              </a:ext>
            </a:extLst>
          </p:cNvPr>
          <p:cNvPicPr>
            <a:picLocks noChangeAspect="1"/>
          </p:cNvPicPr>
          <p:nvPr/>
        </p:nvPicPr>
        <p:blipFill>
          <a:blip r:embed="rId2"/>
          <a:stretch>
            <a:fillRect/>
          </a:stretch>
        </p:blipFill>
        <p:spPr>
          <a:xfrm>
            <a:off x="0" y="1830387"/>
            <a:ext cx="8460854" cy="3638759"/>
          </a:xfrm>
          <a:prstGeom prst="rect">
            <a:avLst/>
          </a:prstGeom>
        </p:spPr>
      </p:pic>
      <p:sp>
        <p:nvSpPr>
          <p:cNvPr id="5" name="CasellaDiTesto 4">
            <a:extLst>
              <a:ext uri="{FF2B5EF4-FFF2-40B4-BE49-F238E27FC236}">
                <a16:creationId xmlns:a16="http://schemas.microsoft.com/office/drawing/2014/main" id="{54AF017D-37CB-F544-A973-12056461CBF5}"/>
              </a:ext>
            </a:extLst>
          </p:cNvPr>
          <p:cNvSpPr txBox="1"/>
          <p:nvPr/>
        </p:nvSpPr>
        <p:spPr>
          <a:xfrm>
            <a:off x="8460854" y="2122098"/>
            <a:ext cx="3150301" cy="523220"/>
          </a:xfrm>
          <a:prstGeom prst="rect">
            <a:avLst/>
          </a:prstGeom>
          <a:noFill/>
        </p:spPr>
        <p:txBody>
          <a:bodyPr wrap="square" rtlCol="0">
            <a:spAutoFit/>
          </a:bodyPr>
          <a:lstStyle/>
          <a:p>
            <a:r>
              <a:rPr lang="it-IT" sz="1400" dirty="0"/>
              <a:t>1 un unico trial </a:t>
            </a:r>
          </a:p>
          <a:p>
            <a:r>
              <a:rPr lang="it-IT" sz="1400" dirty="0"/>
              <a:t>No studi </a:t>
            </a:r>
            <a:r>
              <a:rPr lang="it-IT" sz="1400" dirty="0" err="1"/>
              <a:t>farmacoeconomia</a:t>
            </a:r>
            <a:endParaRPr lang="it-IT" sz="1400" dirty="0"/>
          </a:p>
        </p:txBody>
      </p:sp>
      <p:sp>
        <p:nvSpPr>
          <p:cNvPr id="6" name="CasellaDiTesto 5">
            <a:extLst>
              <a:ext uri="{FF2B5EF4-FFF2-40B4-BE49-F238E27FC236}">
                <a16:creationId xmlns:a16="http://schemas.microsoft.com/office/drawing/2014/main" id="{27E8E6D5-67C8-6049-BFB4-0FB703464092}"/>
              </a:ext>
            </a:extLst>
          </p:cNvPr>
          <p:cNvSpPr txBox="1"/>
          <p:nvPr/>
        </p:nvSpPr>
        <p:spPr>
          <a:xfrm>
            <a:off x="8460854" y="2930823"/>
            <a:ext cx="3581621" cy="738664"/>
          </a:xfrm>
          <a:prstGeom prst="rect">
            <a:avLst/>
          </a:prstGeom>
          <a:noFill/>
        </p:spPr>
        <p:txBody>
          <a:bodyPr wrap="square" rtlCol="0">
            <a:spAutoFit/>
          </a:bodyPr>
          <a:lstStyle/>
          <a:p>
            <a:r>
              <a:rPr lang="it-IT" sz="1400" dirty="0"/>
              <a:t>9 trial</a:t>
            </a:r>
          </a:p>
          <a:p>
            <a:r>
              <a:rPr lang="it-IT" sz="1400" dirty="0"/>
              <a:t>1 studio farmaco economia </a:t>
            </a:r>
          </a:p>
          <a:p>
            <a:endParaRPr lang="it-IT" sz="1400" dirty="0"/>
          </a:p>
        </p:txBody>
      </p:sp>
      <p:sp>
        <p:nvSpPr>
          <p:cNvPr id="7" name="CasellaDiTesto 6">
            <a:extLst>
              <a:ext uri="{FF2B5EF4-FFF2-40B4-BE49-F238E27FC236}">
                <a16:creationId xmlns:a16="http://schemas.microsoft.com/office/drawing/2014/main" id="{1E2FA1E1-4DEE-064E-92E2-31055D633F94}"/>
              </a:ext>
            </a:extLst>
          </p:cNvPr>
          <p:cNvSpPr txBox="1"/>
          <p:nvPr/>
        </p:nvSpPr>
        <p:spPr>
          <a:xfrm>
            <a:off x="8460854" y="3954992"/>
            <a:ext cx="3105510" cy="523220"/>
          </a:xfrm>
          <a:prstGeom prst="rect">
            <a:avLst/>
          </a:prstGeom>
          <a:noFill/>
        </p:spPr>
        <p:txBody>
          <a:bodyPr wrap="square" rtlCol="0">
            <a:spAutoFit/>
          </a:bodyPr>
          <a:lstStyle/>
          <a:p>
            <a:r>
              <a:rPr lang="it-IT" sz="1400" dirty="0"/>
              <a:t>3 trial</a:t>
            </a:r>
          </a:p>
          <a:p>
            <a:r>
              <a:rPr lang="it-IT" sz="1400" dirty="0"/>
              <a:t>1 studio di </a:t>
            </a:r>
            <a:r>
              <a:rPr lang="it-IT" sz="1400" dirty="0" err="1"/>
              <a:t>famracoeconomia</a:t>
            </a:r>
            <a:endParaRPr lang="it-IT" sz="1400" dirty="0"/>
          </a:p>
        </p:txBody>
      </p:sp>
      <p:sp>
        <p:nvSpPr>
          <p:cNvPr id="8" name="CasellaDiTesto 7">
            <a:extLst>
              <a:ext uri="{FF2B5EF4-FFF2-40B4-BE49-F238E27FC236}">
                <a16:creationId xmlns:a16="http://schemas.microsoft.com/office/drawing/2014/main" id="{F2011488-D17C-AE47-A4BE-362AEC2AEDCD}"/>
              </a:ext>
            </a:extLst>
          </p:cNvPr>
          <p:cNvSpPr txBox="1"/>
          <p:nvPr/>
        </p:nvSpPr>
        <p:spPr>
          <a:xfrm>
            <a:off x="8460854" y="4763717"/>
            <a:ext cx="2736233" cy="646331"/>
          </a:xfrm>
          <a:prstGeom prst="rect">
            <a:avLst/>
          </a:prstGeom>
          <a:noFill/>
        </p:spPr>
        <p:txBody>
          <a:bodyPr wrap="square" rtlCol="0">
            <a:spAutoFit/>
          </a:bodyPr>
          <a:lstStyle/>
          <a:p>
            <a:r>
              <a:rPr lang="it-IT" sz="1200" dirty="0"/>
              <a:t>No trial</a:t>
            </a:r>
          </a:p>
          <a:p>
            <a:r>
              <a:rPr lang="it-IT" sz="1200" dirty="0" err="1"/>
              <a:t>Metananalisi</a:t>
            </a:r>
            <a:r>
              <a:rPr lang="it-IT" sz="1200" dirty="0"/>
              <a:t> su 6 osservazioni</a:t>
            </a:r>
          </a:p>
          <a:p>
            <a:r>
              <a:rPr lang="it-IT" sz="1200" dirty="0"/>
              <a:t>No studi di </a:t>
            </a:r>
            <a:r>
              <a:rPr lang="it-IT" sz="1200" dirty="0" err="1"/>
              <a:t>farmacoeconomia</a:t>
            </a:r>
            <a:endParaRPr lang="it-IT" sz="1200" dirty="0"/>
          </a:p>
        </p:txBody>
      </p:sp>
      <p:pic>
        <p:nvPicPr>
          <p:cNvPr id="9" name="Immagine 8">
            <a:extLst>
              <a:ext uri="{FF2B5EF4-FFF2-40B4-BE49-F238E27FC236}">
                <a16:creationId xmlns:a16="http://schemas.microsoft.com/office/drawing/2014/main" id="{E334EF34-5828-0A42-AD2D-C5EB95CD6E08}"/>
              </a:ext>
            </a:extLst>
          </p:cNvPr>
          <p:cNvPicPr>
            <a:picLocks noChangeAspect="1"/>
          </p:cNvPicPr>
          <p:nvPr/>
        </p:nvPicPr>
        <p:blipFill>
          <a:blip r:embed="rId3"/>
          <a:stretch>
            <a:fillRect/>
          </a:stretch>
        </p:blipFill>
        <p:spPr>
          <a:xfrm>
            <a:off x="157162" y="450684"/>
            <a:ext cx="3098800" cy="1028802"/>
          </a:xfrm>
          <a:prstGeom prst="rect">
            <a:avLst/>
          </a:prstGeom>
        </p:spPr>
      </p:pic>
      <p:pic>
        <p:nvPicPr>
          <p:cNvPr id="2" name="Immagine 1">
            <a:extLst>
              <a:ext uri="{FF2B5EF4-FFF2-40B4-BE49-F238E27FC236}">
                <a16:creationId xmlns:a16="http://schemas.microsoft.com/office/drawing/2014/main" id="{90C580DD-3B54-CC42-A745-07906CB9844E}"/>
              </a:ext>
            </a:extLst>
          </p:cNvPr>
          <p:cNvPicPr>
            <a:picLocks noChangeAspect="1"/>
          </p:cNvPicPr>
          <p:nvPr/>
        </p:nvPicPr>
        <p:blipFill>
          <a:blip r:embed="rId4"/>
          <a:stretch>
            <a:fillRect/>
          </a:stretch>
        </p:blipFill>
        <p:spPr>
          <a:xfrm>
            <a:off x="3540125" y="323786"/>
            <a:ext cx="1739900" cy="1155700"/>
          </a:xfrm>
          <a:prstGeom prst="rect">
            <a:avLst/>
          </a:prstGeom>
        </p:spPr>
      </p:pic>
      <p:pic>
        <p:nvPicPr>
          <p:cNvPr id="3" name="Immagine 2">
            <a:extLst>
              <a:ext uri="{FF2B5EF4-FFF2-40B4-BE49-F238E27FC236}">
                <a16:creationId xmlns:a16="http://schemas.microsoft.com/office/drawing/2014/main" id="{DEAACA34-4300-3044-B0DC-122C81A12AEA}"/>
              </a:ext>
            </a:extLst>
          </p:cNvPr>
          <p:cNvPicPr>
            <a:picLocks noChangeAspect="1"/>
          </p:cNvPicPr>
          <p:nvPr/>
        </p:nvPicPr>
        <p:blipFill>
          <a:blip r:embed="rId5"/>
          <a:stretch>
            <a:fillRect/>
          </a:stretch>
        </p:blipFill>
        <p:spPr>
          <a:xfrm>
            <a:off x="5564188" y="450684"/>
            <a:ext cx="1739900" cy="1155700"/>
          </a:xfrm>
          <a:prstGeom prst="rect">
            <a:avLst/>
          </a:prstGeom>
        </p:spPr>
      </p:pic>
      <p:pic>
        <p:nvPicPr>
          <p:cNvPr id="10" name="Immagine 9">
            <a:extLst>
              <a:ext uri="{FF2B5EF4-FFF2-40B4-BE49-F238E27FC236}">
                <a16:creationId xmlns:a16="http://schemas.microsoft.com/office/drawing/2014/main" id="{DF090981-4AA2-FC42-BFBD-37BFFEAC6FF6}"/>
              </a:ext>
            </a:extLst>
          </p:cNvPr>
          <p:cNvPicPr>
            <a:picLocks noChangeAspect="1"/>
          </p:cNvPicPr>
          <p:nvPr/>
        </p:nvPicPr>
        <p:blipFill>
          <a:blip r:embed="rId6"/>
          <a:stretch>
            <a:fillRect/>
          </a:stretch>
        </p:blipFill>
        <p:spPr>
          <a:xfrm>
            <a:off x="7740652" y="539584"/>
            <a:ext cx="1905000" cy="1066800"/>
          </a:xfrm>
          <a:prstGeom prst="rect">
            <a:avLst/>
          </a:prstGeom>
        </p:spPr>
      </p:pic>
    </p:spTree>
    <p:extLst>
      <p:ext uri="{BB962C8B-B14F-4D97-AF65-F5344CB8AC3E}">
        <p14:creationId xmlns:p14="http://schemas.microsoft.com/office/powerpoint/2010/main" val="1255219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128952-A2E9-A245-B9A5-343EB373FE8F}"/>
              </a:ext>
            </a:extLst>
          </p:cNvPr>
          <p:cNvSpPr>
            <a:spLocks noGrp="1"/>
          </p:cNvSpPr>
          <p:nvPr>
            <p:ph type="title"/>
          </p:nvPr>
        </p:nvSpPr>
        <p:spPr>
          <a:xfrm>
            <a:off x="2002973" y="5137943"/>
            <a:ext cx="8259080" cy="1325563"/>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it-IT" dirty="0"/>
              <a:t>Grazie per l’attenzione</a:t>
            </a:r>
          </a:p>
        </p:txBody>
      </p:sp>
      <p:pic>
        <p:nvPicPr>
          <p:cNvPr id="3" name="Immagine 2">
            <a:extLst>
              <a:ext uri="{FF2B5EF4-FFF2-40B4-BE49-F238E27FC236}">
                <a16:creationId xmlns:a16="http://schemas.microsoft.com/office/drawing/2014/main" id="{3878C9D8-9758-8E4F-AA3D-8728371A1FC7}"/>
              </a:ext>
            </a:extLst>
          </p:cNvPr>
          <p:cNvPicPr>
            <a:picLocks noChangeAspect="1"/>
          </p:cNvPicPr>
          <p:nvPr/>
        </p:nvPicPr>
        <p:blipFill>
          <a:blip r:embed="rId2"/>
          <a:stretch>
            <a:fillRect/>
          </a:stretch>
        </p:blipFill>
        <p:spPr>
          <a:xfrm>
            <a:off x="2002973" y="288825"/>
            <a:ext cx="8259080" cy="4645732"/>
          </a:xfrm>
          <a:prstGeom prst="rect">
            <a:avLst/>
          </a:prstGeom>
        </p:spPr>
      </p:pic>
    </p:spTree>
    <p:extLst>
      <p:ext uri="{BB962C8B-B14F-4D97-AF65-F5344CB8AC3E}">
        <p14:creationId xmlns:p14="http://schemas.microsoft.com/office/powerpoint/2010/main" val="1859848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3BFA9D-1533-3648-810C-60A4F6CABA73}"/>
              </a:ext>
            </a:extLst>
          </p:cNvPr>
          <p:cNvSpPr>
            <a:spLocks noGrp="1"/>
          </p:cNvSpPr>
          <p:nvPr>
            <p:ph type="title"/>
          </p:nvPr>
        </p:nvSpPr>
        <p:spPr/>
        <p:txBody>
          <a:bodyPr/>
          <a:lstStyle/>
          <a:p>
            <a:r>
              <a:rPr lang="it-IT" dirty="0"/>
              <a:t>2004</a:t>
            </a:r>
          </a:p>
        </p:txBody>
      </p:sp>
      <p:pic>
        <p:nvPicPr>
          <p:cNvPr id="5" name="Segnaposto contenuto 4">
            <a:extLst>
              <a:ext uri="{FF2B5EF4-FFF2-40B4-BE49-F238E27FC236}">
                <a16:creationId xmlns:a16="http://schemas.microsoft.com/office/drawing/2014/main" id="{6AEEB6BD-65E3-CB4A-9D71-09C541B76A30}"/>
              </a:ext>
            </a:extLst>
          </p:cNvPr>
          <p:cNvPicPr>
            <a:picLocks noGrp="1" noChangeAspect="1"/>
          </p:cNvPicPr>
          <p:nvPr>
            <p:ph idx="1"/>
          </p:nvPr>
        </p:nvPicPr>
        <p:blipFill>
          <a:blip r:embed="rId2"/>
          <a:stretch>
            <a:fillRect/>
          </a:stretch>
        </p:blipFill>
        <p:spPr>
          <a:xfrm>
            <a:off x="338160" y="1825624"/>
            <a:ext cx="5111433" cy="2403475"/>
          </a:xfrm>
        </p:spPr>
      </p:pic>
      <p:pic>
        <p:nvPicPr>
          <p:cNvPr id="7" name="Immagine 6">
            <a:extLst>
              <a:ext uri="{FF2B5EF4-FFF2-40B4-BE49-F238E27FC236}">
                <a16:creationId xmlns:a16="http://schemas.microsoft.com/office/drawing/2014/main" id="{B6AA1DEB-DC83-1743-97F0-375D6F929928}"/>
              </a:ext>
            </a:extLst>
          </p:cNvPr>
          <p:cNvPicPr>
            <a:picLocks noChangeAspect="1"/>
          </p:cNvPicPr>
          <p:nvPr/>
        </p:nvPicPr>
        <p:blipFill>
          <a:blip r:embed="rId3"/>
          <a:stretch>
            <a:fillRect/>
          </a:stretch>
        </p:blipFill>
        <p:spPr>
          <a:xfrm>
            <a:off x="5921635" y="2717273"/>
            <a:ext cx="4965700" cy="2743200"/>
          </a:xfrm>
          <a:prstGeom prst="rect">
            <a:avLst/>
          </a:prstGeom>
        </p:spPr>
      </p:pic>
    </p:spTree>
    <p:extLst>
      <p:ext uri="{BB962C8B-B14F-4D97-AF65-F5344CB8AC3E}">
        <p14:creationId xmlns:p14="http://schemas.microsoft.com/office/powerpoint/2010/main" val="1111105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FACBE65-1053-4B48-B82C-66BE7D106EBF}"/>
              </a:ext>
            </a:extLst>
          </p:cNvPr>
          <p:cNvPicPr>
            <a:picLocks noChangeAspect="1"/>
          </p:cNvPicPr>
          <p:nvPr/>
        </p:nvPicPr>
        <p:blipFill>
          <a:blip r:embed="rId2"/>
          <a:stretch>
            <a:fillRect/>
          </a:stretch>
        </p:blipFill>
        <p:spPr>
          <a:xfrm>
            <a:off x="627192" y="549847"/>
            <a:ext cx="4102100" cy="5308600"/>
          </a:xfrm>
          <a:prstGeom prst="rect">
            <a:avLst/>
          </a:prstGeom>
        </p:spPr>
      </p:pic>
      <p:sp>
        <p:nvSpPr>
          <p:cNvPr id="4" name="Rettangolo 3">
            <a:extLst>
              <a:ext uri="{FF2B5EF4-FFF2-40B4-BE49-F238E27FC236}">
                <a16:creationId xmlns:a16="http://schemas.microsoft.com/office/drawing/2014/main" id="{991C18A3-7ED5-EA45-8C6B-B6A62457558F}"/>
              </a:ext>
            </a:extLst>
          </p:cNvPr>
          <p:cNvSpPr/>
          <p:nvPr/>
        </p:nvSpPr>
        <p:spPr>
          <a:xfrm>
            <a:off x="5296525" y="2307436"/>
            <a:ext cx="6096000" cy="3416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it-IT" dirty="0">
                <a:latin typeface="Bodoni" pitchFamily="2" charset="0"/>
              </a:rPr>
              <a:t>Queste linee guida sono state elaborate da un gruppo di opinion leader della </a:t>
            </a:r>
            <a:r>
              <a:rPr lang="it-IT" dirty="0" err="1">
                <a:latin typeface="Bodoni" pitchFamily="2" charset="0"/>
              </a:rPr>
              <a:t>Societa</a:t>
            </a:r>
            <a:r>
              <a:rPr lang="it-IT" dirty="0">
                <a:latin typeface="Bodoni" pitchFamily="2" charset="0"/>
              </a:rPr>
              <a:t>̀ Italiana di Chirurgia dell’</a:t>
            </a:r>
            <a:r>
              <a:rPr lang="it-IT" dirty="0" err="1">
                <a:latin typeface="Bodoni" pitchFamily="2" charset="0"/>
              </a:rPr>
              <a:t>Obesita</a:t>
            </a:r>
            <a:r>
              <a:rPr lang="it-IT" dirty="0">
                <a:latin typeface="Bodoni" pitchFamily="2" charset="0"/>
              </a:rPr>
              <a:t>̀ e delle malattie metaboliche (S.I.C.OB.) riunitisi in una conferenza di consenso (Praiano, 19-23 Ottobre 2007). </a:t>
            </a:r>
            <a:endParaRPr lang="it-IT" dirty="0"/>
          </a:p>
          <a:p>
            <a:r>
              <a:rPr lang="it-IT" dirty="0">
                <a:latin typeface="Bodoni" pitchFamily="2" charset="0"/>
              </a:rPr>
              <a:t>L’obiettivo di questo documento è fornire alle Istituzioni, ai media, ai medici ed ai pazienti gli elementi essenziali per una </a:t>
            </a:r>
            <a:r>
              <a:rPr lang="it-IT" dirty="0" err="1">
                <a:latin typeface="Bodoni" pitchFamily="2" charset="0"/>
              </a:rPr>
              <a:t>buo</a:t>
            </a:r>
            <a:r>
              <a:rPr lang="it-IT" dirty="0">
                <a:latin typeface="Bodoni" pitchFamily="2" charset="0"/>
              </a:rPr>
              <a:t>- </a:t>
            </a:r>
            <a:r>
              <a:rPr lang="it-IT" dirty="0" err="1">
                <a:latin typeface="Bodoni" pitchFamily="2" charset="0"/>
              </a:rPr>
              <a:t>na</a:t>
            </a:r>
            <a:r>
              <a:rPr lang="it-IT" dirty="0">
                <a:latin typeface="Bodoni" pitchFamily="2" charset="0"/>
              </a:rPr>
              <a:t> pratica clinica nel trattamento chirurgico dell’</a:t>
            </a:r>
            <a:r>
              <a:rPr lang="it-IT" dirty="0" err="1">
                <a:latin typeface="Bodoni" pitchFamily="2" charset="0"/>
              </a:rPr>
              <a:t>obesita</a:t>
            </a:r>
            <a:r>
              <a:rPr lang="it-IT" dirty="0">
                <a:latin typeface="Bodoni" pitchFamily="2" charset="0"/>
              </a:rPr>
              <a:t>̀ grave e della </a:t>
            </a:r>
            <a:r>
              <a:rPr lang="it-IT" dirty="0" err="1">
                <a:latin typeface="Bodoni" pitchFamily="2" charset="0"/>
              </a:rPr>
              <a:t>superobesita</a:t>
            </a:r>
            <a:r>
              <a:rPr lang="it-IT" dirty="0">
                <a:latin typeface="Bodoni" pitchFamily="2" charset="0"/>
              </a:rPr>
              <a:t>̀. </a:t>
            </a:r>
            <a:endParaRPr lang="it-IT" dirty="0"/>
          </a:p>
          <a:p>
            <a:r>
              <a:rPr lang="it-IT" dirty="0">
                <a:latin typeface="Bodoni" pitchFamily="2" charset="0"/>
              </a:rPr>
              <a:t>I livelli di evidenza scientifica sono stati ottenuti da vari data- base ed esaminando la Letteratura degli ultimi venti anni. Le </a:t>
            </a:r>
            <a:r>
              <a:rPr lang="it-IT" dirty="0" err="1">
                <a:latin typeface="Bodoni" pitchFamily="2" charset="0"/>
              </a:rPr>
              <a:t>rac</a:t>
            </a:r>
            <a:r>
              <a:rPr lang="it-IT" dirty="0">
                <a:latin typeface="Bodoni" pitchFamily="2" charset="0"/>
              </a:rPr>
              <a:t>- </a:t>
            </a:r>
            <a:r>
              <a:rPr lang="it-IT" dirty="0" err="1">
                <a:latin typeface="Bodoni" pitchFamily="2" charset="0"/>
              </a:rPr>
              <a:t>comandazioni</a:t>
            </a:r>
            <a:r>
              <a:rPr lang="it-IT" dirty="0">
                <a:latin typeface="Bodoni" pitchFamily="2" charset="0"/>
              </a:rPr>
              <a:t> suggerite sono supportate dalle migliori evidenze ottenibili. </a:t>
            </a:r>
            <a:endParaRPr lang="it-IT" dirty="0"/>
          </a:p>
        </p:txBody>
      </p:sp>
      <p:sp>
        <p:nvSpPr>
          <p:cNvPr id="5" name="CasellaDiTesto 4">
            <a:extLst>
              <a:ext uri="{FF2B5EF4-FFF2-40B4-BE49-F238E27FC236}">
                <a16:creationId xmlns:a16="http://schemas.microsoft.com/office/drawing/2014/main" id="{80791733-201C-B74A-AD86-ECCABA97483D}"/>
              </a:ext>
            </a:extLst>
          </p:cNvPr>
          <p:cNvSpPr txBox="1"/>
          <p:nvPr/>
        </p:nvSpPr>
        <p:spPr>
          <a:xfrm>
            <a:off x="8858250" y="549847"/>
            <a:ext cx="2279442" cy="923330"/>
          </a:xfrm>
          <a:prstGeom prst="rect">
            <a:avLst/>
          </a:prstGeom>
          <a:noFill/>
        </p:spPr>
        <p:txBody>
          <a:bodyPr wrap="square" rtlCol="0">
            <a:spAutoFit/>
          </a:bodyPr>
          <a:lstStyle/>
          <a:p>
            <a:r>
              <a:rPr lang="it-IT" dirty="0" err="1"/>
              <a:t>Consensus</a:t>
            </a:r>
            <a:r>
              <a:rPr lang="it-IT" dirty="0"/>
              <a:t> Conference Praiano 2007</a:t>
            </a:r>
          </a:p>
        </p:txBody>
      </p:sp>
      <p:sp>
        <p:nvSpPr>
          <p:cNvPr id="6" name="CasellaDiTesto 5">
            <a:extLst>
              <a:ext uri="{FF2B5EF4-FFF2-40B4-BE49-F238E27FC236}">
                <a16:creationId xmlns:a16="http://schemas.microsoft.com/office/drawing/2014/main" id="{197B55BC-1D1F-304B-8FB5-019103E74817}"/>
              </a:ext>
            </a:extLst>
          </p:cNvPr>
          <p:cNvSpPr txBox="1"/>
          <p:nvPr/>
        </p:nvSpPr>
        <p:spPr>
          <a:xfrm>
            <a:off x="914400" y="379562"/>
            <a:ext cx="1690777" cy="584775"/>
          </a:xfrm>
          <a:prstGeom prst="rect">
            <a:avLst/>
          </a:prstGeom>
          <a:noFill/>
        </p:spPr>
        <p:txBody>
          <a:bodyPr wrap="square" rtlCol="0">
            <a:spAutoFit/>
          </a:bodyPr>
          <a:lstStyle/>
          <a:p>
            <a:r>
              <a:rPr lang="it-IT" sz="3200" dirty="0"/>
              <a:t>2008</a:t>
            </a:r>
          </a:p>
        </p:txBody>
      </p:sp>
      <p:pic>
        <p:nvPicPr>
          <p:cNvPr id="2" name="Immagine 1">
            <a:extLst>
              <a:ext uri="{FF2B5EF4-FFF2-40B4-BE49-F238E27FC236}">
                <a16:creationId xmlns:a16="http://schemas.microsoft.com/office/drawing/2014/main" id="{563239BF-BFAE-B54A-B06F-3CACA2FEDA16}"/>
              </a:ext>
            </a:extLst>
          </p:cNvPr>
          <p:cNvPicPr>
            <a:picLocks noChangeAspect="1"/>
          </p:cNvPicPr>
          <p:nvPr/>
        </p:nvPicPr>
        <p:blipFill>
          <a:blip r:embed="rId3"/>
          <a:stretch>
            <a:fillRect/>
          </a:stretch>
        </p:blipFill>
        <p:spPr>
          <a:xfrm>
            <a:off x="5296525" y="167486"/>
            <a:ext cx="3213706" cy="2139950"/>
          </a:xfrm>
          <a:prstGeom prst="rect">
            <a:avLst/>
          </a:prstGeom>
        </p:spPr>
      </p:pic>
    </p:spTree>
    <p:extLst>
      <p:ext uri="{BB962C8B-B14F-4D97-AF65-F5344CB8AC3E}">
        <p14:creationId xmlns:p14="http://schemas.microsoft.com/office/powerpoint/2010/main" val="3765663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41ABECB-BE99-CC4D-ADCA-EEF4A3F0203A}"/>
              </a:ext>
            </a:extLst>
          </p:cNvPr>
          <p:cNvPicPr>
            <a:picLocks noChangeAspect="1"/>
          </p:cNvPicPr>
          <p:nvPr/>
        </p:nvPicPr>
        <p:blipFill>
          <a:blip r:embed="rId2"/>
          <a:stretch>
            <a:fillRect/>
          </a:stretch>
        </p:blipFill>
        <p:spPr>
          <a:xfrm>
            <a:off x="139269" y="2175836"/>
            <a:ext cx="2614210" cy="3732551"/>
          </a:xfrm>
          <a:prstGeom prst="rect">
            <a:avLst/>
          </a:prstGeom>
        </p:spPr>
      </p:pic>
      <p:pic>
        <p:nvPicPr>
          <p:cNvPr id="6" name="Immagine 5">
            <a:extLst>
              <a:ext uri="{FF2B5EF4-FFF2-40B4-BE49-F238E27FC236}">
                <a16:creationId xmlns:a16="http://schemas.microsoft.com/office/drawing/2014/main" id="{36442593-F70B-054D-AE2B-2564B395F4C0}"/>
              </a:ext>
            </a:extLst>
          </p:cNvPr>
          <p:cNvPicPr>
            <a:picLocks noChangeAspect="1"/>
          </p:cNvPicPr>
          <p:nvPr/>
        </p:nvPicPr>
        <p:blipFill>
          <a:blip r:embed="rId3"/>
          <a:stretch>
            <a:fillRect/>
          </a:stretch>
        </p:blipFill>
        <p:spPr>
          <a:xfrm>
            <a:off x="2932022" y="937302"/>
            <a:ext cx="4165600" cy="5283200"/>
          </a:xfrm>
          <a:prstGeom prst="rect">
            <a:avLst/>
          </a:prstGeom>
        </p:spPr>
      </p:pic>
      <p:pic>
        <p:nvPicPr>
          <p:cNvPr id="8" name="Immagine 7">
            <a:extLst>
              <a:ext uri="{FF2B5EF4-FFF2-40B4-BE49-F238E27FC236}">
                <a16:creationId xmlns:a16="http://schemas.microsoft.com/office/drawing/2014/main" id="{71C1D43F-AF39-4440-A5CB-99C057024834}"/>
              </a:ext>
            </a:extLst>
          </p:cNvPr>
          <p:cNvPicPr>
            <a:picLocks noChangeAspect="1"/>
          </p:cNvPicPr>
          <p:nvPr/>
        </p:nvPicPr>
        <p:blipFill>
          <a:blip r:embed="rId4"/>
          <a:stretch>
            <a:fillRect/>
          </a:stretch>
        </p:blipFill>
        <p:spPr>
          <a:xfrm>
            <a:off x="7276165" y="2960974"/>
            <a:ext cx="4605205" cy="3259528"/>
          </a:xfrm>
          <a:prstGeom prst="rect">
            <a:avLst/>
          </a:prstGeom>
        </p:spPr>
      </p:pic>
      <p:pic>
        <p:nvPicPr>
          <p:cNvPr id="10" name="Immagine 9">
            <a:extLst>
              <a:ext uri="{FF2B5EF4-FFF2-40B4-BE49-F238E27FC236}">
                <a16:creationId xmlns:a16="http://schemas.microsoft.com/office/drawing/2014/main" id="{296A990D-558F-D14D-9800-B8AC08BC7078}"/>
              </a:ext>
            </a:extLst>
          </p:cNvPr>
          <p:cNvPicPr>
            <a:picLocks noChangeAspect="1"/>
          </p:cNvPicPr>
          <p:nvPr/>
        </p:nvPicPr>
        <p:blipFill>
          <a:blip r:embed="rId5"/>
          <a:stretch>
            <a:fillRect/>
          </a:stretch>
        </p:blipFill>
        <p:spPr>
          <a:xfrm>
            <a:off x="6305758" y="338269"/>
            <a:ext cx="5575612" cy="1198065"/>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11" name="CasellaDiTesto 10">
            <a:extLst>
              <a:ext uri="{FF2B5EF4-FFF2-40B4-BE49-F238E27FC236}">
                <a16:creationId xmlns:a16="http://schemas.microsoft.com/office/drawing/2014/main" id="{CECAF658-B365-A845-8D10-963CC62897D9}"/>
              </a:ext>
            </a:extLst>
          </p:cNvPr>
          <p:cNvSpPr txBox="1"/>
          <p:nvPr/>
        </p:nvSpPr>
        <p:spPr>
          <a:xfrm>
            <a:off x="362309" y="552091"/>
            <a:ext cx="2173857" cy="769441"/>
          </a:xfrm>
          <a:prstGeom prst="rect">
            <a:avLst/>
          </a:prstGeom>
          <a:noFill/>
        </p:spPr>
        <p:txBody>
          <a:bodyPr wrap="square" rtlCol="0">
            <a:spAutoFit/>
          </a:bodyPr>
          <a:lstStyle/>
          <a:p>
            <a:r>
              <a:rPr lang="it-IT" sz="4400" dirty="0"/>
              <a:t>2016</a:t>
            </a:r>
          </a:p>
        </p:txBody>
      </p:sp>
    </p:spTree>
    <p:extLst>
      <p:ext uri="{BB962C8B-B14F-4D97-AF65-F5344CB8AC3E}">
        <p14:creationId xmlns:p14="http://schemas.microsoft.com/office/powerpoint/2010/main" val="2103747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F6D4E7-548E-CF4F-A217-A8441D051647}"/>
              </a:ext>
            </a:extLst>
          </p:cNvPr>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r>
              <a:rPr lang="it-IT" dirty="0"/>
              <a:t>Le linee guida</a:t>
            </a:r>
          </a:p>
        </p:txBody>
      </p:sp>
      <p:sp>
        <p:nvSpPr>
          <p:cNvPr id="3" name="Segnaposto contenuto 2">
            <a:extLst>
              <a:ext uri="{FF2B5EF4-FFF2-40B4-BE49-F238E27FC236}">
                <a16:creationId xmlns:a16="http://schemas.microsoft.com/office/drawing/2014/main" id="{0EBFAE29-B1D1-C644-9BE4-60EC2838E4B6}"/>
              </a:ext>
            </a:extLst>
          </p:cNvPr>
          <p:cNvSpPr>
            <a:spLocks noGrp="1"/>
          </p:cNvSpPr>
          <p:nvPr>
            <p:ph idx="1"/>
          </p:nvPr>
        </p:nvSpPr>
        <p:spPr>
          <a:xfrm>
            <a:off x="838200" y="1825625"/>
            <a:ext cx="10515600" cy="3695281"/>
          </a:xfrm>
        </p:spPr>
        <p:style>
          <a:lnRef idx="2">
            <a:schemeClr val="accent1">
              <a:shade val="50000"/>
            </a:schemeClr>
          </a:lnRef>
          <a:fillRef idx="1">
            <a:schemeClr val="accent1"/>
          </a:fillRef>
          <a:effectRef idx="0">
            <a:schemeClr val="accent1"/>
          </a:effectRef>
          <a:fontRef idx="minor">
            <a:schemeClr val="lt1"/>
          </a:fontRef>
        </p:style>
        <p:txBody>
          <a:bodyPr>
            <a:normAutofit lnSpcReduction="10000"/>
          </a:bodyPr>
          <a:lstStyle/>
          <a:p>
            <a:pPr algn="just"/>
            <a:r>
              <a:rPr lang="it-IT" sz="3200" dirty="0"/>
              <a:t>Nate per supportare i professionisti sanitari nel processo decisionale sulla gestione appropriata di specifiche condizioni cliniche. </a:t>
            </a:r>
          </a:p>
          <a:p>
            <a:pPr algn="just"/>
            <a:r>
              <a:rPr lang="it-IT" sz="3200" b="1" u="sng" dirty="0"/>
              <a:t>revisione sistematica della letteratura</a:t>
            </a:r>
            <a:r>
              <a:rPr lang="it-IT" sz="3200" dirty="0"/>
              <a:t> disponibile da un </a:t>
            </a:r>
            <a:r>
              <a:rPr lang="it-IT" sz="3200" b="1" u="sng" dirty="0"/>
              <a:t>panel multidisciplinare di professionisti liberi da conflitti di interesse. </a:t>
            </a:r>
          </a:p>
          <a:p>
            <a:pPr algn="just"/>
            <a:r>
              <a:rPr lang="it-IT" sz="3200" dirty="0"/>
              <a:t>migliorare gli interventi sul piano della </a:t>
            </a:r>
            <a:r>
              <a:rPr lang="it-IT" sz="3200" b="1" u="sng" dirty="0" err="1"/>
              <a:t>qualita</a:t>
            </a:r>
            <a:r>
              <a:rPr lang="it-IT" sz="3200" b="1" u="sng" dirty="0"/>
              <a:t>̀, dell’appropriatezza e della costo-efficacia </a:t>
            </a:r>
          </a:p>
        </p:txBody>
      </p:sp>
    </p:spTree>
    <p:extLst>
      <p:ext uri="{BB962C8B-B14F-4D97-AF65-F5344CB8AC3E}">
        <p14:creationId xmlns:p14="http://schemas.microsoft.com/office/powerpoint/2010/main" val="1634801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ED60F-ADAF-E84E-84FB-48C4E293D575}"/>
              </a:ext>
            </a:extLst>
          </p:cNvPr>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r>
              <a:rPr lang="it-IT" dirty="0"/>
              <a:t>Requisiti delle linee guida</a:t>
            </a:r>
          </a:p>
        </p:txBody>
      </p:sp>
      <p:sp>
        <p:nvSpPr>
          <p:cNvPr id="3" name="Segnaposto contenuto 2">
            <a:extLst>
              <a:ext uri="{FF2B5EF4-FFF2-40B4-BE49-F238E27FC236}">
                <a16:creationId xmlns:a16="http://schemas.microsoft.com/office/drawing/2014/main" id="{887B4579-14B1-9543-AFD7-E4E88EF0ABF4}"/>
              </a:ext>
            </a:extLst>
          </p:cNvPr>
          <p:cNvSpPr>
            <a:spLocks noGrp="1"/>
          </p:cNvSpPr>
          <p:nvPr>
            <p:ph idx="1"/>
          </p:nvPr>
        </p:nvSpPr>
        <p:spPr>
          <a:xfrm>
            <a:off x="838200" y="1825625"/>
            <a:ext cx="10515600" cy="3505500"/>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just"/>
            <a:r>
              <a:rPr lang="it-IT" sz="4000" b="1" u="sng" dirty="0"/>
              <a:t>panel multidisciplinare </a:t>
            </a:r>
          </a:p>
          <a:p>
            <a:pPr algn="just"/>
            <a:r>
              <a:rPr lang="it-IT" sz="4000" b="1" u="sng" dirty="0"/>
              <a:t>revisione sistematica di tutta la letteratur</a:t>
            </a:r>
            <a:r>
              <a:rPr lang="it-IT" sz="4000" dirty="0"/>
              <a:t>a</a:t>
            </a:r>
          </a:p>
          <a:p>
            <a:pPr algn="just"/>
            <a:r>
              <a:rPr lang="it-IT" sz="4000" b="1" u="sng" dirty="0"/>
              <a:t>Esplicitare i criteri utilizzati per graduare</a:t>
            </a:r>
            <a:r>
              <a:rPr lang="it-IT" sz="4000" dirty="0"/>
              <a:t> il livello di </a:t>
            </a:r>
            <a:r>
              <a:rPr lang="it-IT" sz="4000" dirty="0" err="1"/>
              <a:t>qualita</a:t>
            </a:r>
            <a:r>
              <a:rPr lang="it-IT" sz="4000" dirty="0"/>
              <a:t>̀ delle prove e la forza della raccomandazione. </a:t>
            </a:r>
            <a:endParaRPr lang="it-IT" sz="4000" dirty="0">
              <a:effectLst/>
            </a:endParaRPr>
          </a:p>
        </p:txBody>
      </p:sp>
    </p:spTree>
    <p:extLst>
      <p:ext uri="{BB962C8B-B14F-4D97-AF65-F5344CB8AC3E}">
        <p14:creationId xmlns:p14="http://schemas.microsoft.com/office/powerpoint/2010/main" val="1299802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D7130D-1C4B-5444-A850-4623560E95BD}"/>
              </a:ext>
            </a:extLst>
          </p:cNvPr>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r>
              <a:rPr lang="it-IT" dirty="0"/>
              <a:t>Limiti delle linee guida</a:t>
            </a:r>
          </a:p>
        </p:txBody>
      </p:sp>
      <p:sp>
        <p:nvSpPr>
          <p:cNvPr id="3" name="Segnaposto contenuto 2">
            <a:extLst>
              <a:ext uri="{FF2B5EF4-FFF2-40B4-BE49-F238E27FC236}">
                <a16:creationId xmlns:a16="http://schemas.microsoft.com/office/drawing/2014/main" id="{7BB22851-16C3-AA4A-9000-B18C78DC3596}"/>
              </a:ext>
            </a:extLst>
          </p:cNvPr>
          <p:cNvSpPr>
            <a:spLocks noGrp="1"/>
          </p:cNvSpPr>
          <p:nvPr>
            <p:ph idx="1"/>
          </p:nvPr>
        </p:nvSpPr>
        <p:spPr>
          <a:xfrm>
            <a:off x="838200" y="1825625"/>
            <a:ext cx="10515600" cy="3988579"/>
          </a:xfrm>
        </p:spPr>
        <p:style>
          <a:lnRef idx="2">
            <a:schemeClr val="accent1">
              <a:shade val="50000"/>
            </a:schemeClr>
          </a:lnRef>
          <a:fillRef idx="1">
            <a:schemeClr val="accent1"/>
          </a:fillRef>
          <a:effectRef idx="0">
            <a:schemeClr val="accent1"/>
          </a:effectRef>
          <a:fontRef idx="minor">
            <a:schemeClr val="lt1"/>
          </a:fontRef>
        </p:style>
        <p:txBody>
          <a:bodyPr>
            <a:normAutofit fontScale="92500" lnSpcReduction="10000"/>
          </a:bodyPr>
          <a:lstStyle/>
          <a:p>
            <a:r>
              <a:rPr lang="it-IT" dirty="0"/>
              <a:t>Revisioni sistematiche di cattiva </a:t>
            </a:r>
            <a:r>
              <a:rPr lang="it-IT" dirty="0" err="1"/>
              <a:t>qualita</a:t>
            </a:r>
            <a:r>
              <a:rPr lang="it-IT" dirty="0"/>
              <a:t>̀ e mal condotte </a:t>
            </a:r>
            <a:endParaRPr lang="it-IT" dirty="0">
              <a:effectLst/>
            </a:endParaRPr>
          </a:p>
          <a:p>
            <a:r>
              <a:rPr lang="it-IT" dirty="0"/>
              <a:t>Assenza dei criteri seguiti per selezionare e valutare le prove </a:t>
            </a:r>
            <a:endParaRPr lang="it-IT" dirty="0">
              <a:effectLst/>
            </a:endParaRPr>
          </a:p>
          <a:p>
            <a:r>
              <a:rPr lang="it-IT" dirty="0"/>
              <a:t>Eccessiva dipendenza </a:t>
            </a:r>
            <a:r>
              <a:rPr lang="it-IT" b="1" u="sng" dirty="0"/>
              <a:t>dall’opinione degli esperti</a:t>
            </a:r>
            <a:endParaRPr lang="it-IT" dirty="0">
              <a:effectLst/>
            </a:endParaRPr>
          </a:p>
          <a:p>
            <a:r>
              <a:rPr lang="it-IT" dirty="0"/>
              <a:t>Assenza di standard metodologici (’identificazione e alla sintesi delle evidenze disponibili e alla formulazione di raccomandazioni) </a:t>
            </a:r>
            <a:endParaRPr lang="it-IT" dirty="0">
              <a:effectLst/>
            </a:endParaRPr>
          </a:p>
          <a:p>
            <a:r>
              <a:rPr lang="it-IT" dirty="0"/>
              <a:t>Non adattano le raccomandazioni generali ai contesti in cui dovrebbero essere implementate</a:t>
            </a:r>
            <a:endParaRPr lang="it-IT" dirty="0">
              <a:effectLst/>
            </a:endParaRPr>
          </a:p>
          <a:p>
            <a:r>
              <a:rPr lang="it-IT" dirty="0"/>
              <a:t>Non sono preparate e pubblicate in modo tempestivo </a:t>
            </a:r>
            <a:endParaRPr lang="it-IT" dirty="0">
              <a:effectLst/>
            </a:endParaRPr>
          </a:p>
          <a:p>
            <a:r>
              <a:rPr lang="it-IT" dirty="0"/>
              <a:t>Assenza di un percorso strutturato di </a:t>
            </a:r>
            <a:r>
              <a:rPr lang="it-IT" i="1" dirty="0" err="1"/>
              <a:t>peer</a:t>
            </a:r>
            <a:r>
              <a:rPr lang="it-IT" i="1" dirty="0"/>
              <a:t> </a:t>
            </a:r>
            <a:r>
              <a:rPr lang="it-IT" i="1" dirty="0" err="1"/>
              <a:t>review</a:t>
            </a:r>
            <a:r>
              <a:rPr lang="it-IT" dirty="0"/>
              <a:t>. </a:t>
            </a:r>
          </a:p>
        </p:txBody>
      </p:sp>
    </p:spTree>
    <p:extLst>
      <p:ext uri="{BB962C8B-B14F-4D97-AF65-F5344CB8AC3E}">
        <p14:creationId xmlns:p14="http://schemas.microsoft.com/office/powerpoint/2010/main" val="346795826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2788</TotalTime>
  <Words>3191</Words>
  <Application>Microsoft Macintosh PowerPoint</Application>
  <PresentationFormat>Widescreen</PresentationFormat>
  <Paragraphs>278</Paragraphs>
  <Slides>37</Slides>
  <Notes>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37</vt:i4>
      </vt:variant>
    </vt:vector>
  </HeadingPairs>
  <TitlesOfParts>
    <vt:vector size="44" baseType="lpstr">
      <vt:lpstr>Arial</vt:lpstr>
      <vt:lpstr>ArialMT</vt:lpstr>
      <vt:lpstr>Bodoni</vt:lpstr>
      <vt:lpstr>Calibri</vt:lpstr>
      <vt:lpstr>Calibri Light</vt:lpstr>
      <vt:lpstr>STIX</vt:lpstr>
      <vt:lpstr>Tema di Office</vt:lpstr>
      <vt:lpstr>Presentazione Nuove Linee Guida SICOB </vt:lpstr>
      <vt:lpstr>1991</vt:lpstr>
      <vt:lpstr>1996</vt:lpstr>
      <vt:lpstr>2004</vt:lpstr>
      <vt:lpstr>Presentazione standard di PowerPoint</vt:lpstr>
      <vt:lpstr>Presentazione standard di PowerPoint</vt:lpstr>
      <vt:lpstr>Le linee guida</vt:lpstr>
      <vt:lpstr>Requisiti delle linee guida</vt:lpstr>
      <vt:lpstr>Limiti delle linee guida</vt:lpstr>
      <vt:lpstr>Linee guida e conflitti di interesse</vt:lpstr>
      <vt:lpstr>Presentazione standard di PowerPoint</vt:lpstr>
      <vt:lpstr>Il Metodo Grade (Grading of Recommendations Assessment, Development and Evaluation)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Indicazioni alla chirurgia - 1</vt:lpstr>
      <vt:lpstr>Indicazioni alla chirurgia - 2</vt:lpstr>
      <vt:lpstr>Indicazioni alla chirurgia - 3</vt:lpstr>
      <vt:lpstr>Indicazioni alla chirurgia - 4</vt:lpstr>
      <vt:lpstr>Indicazioni alla chirurgia - 5</vt:lpstr>
      <vt:lpstr>Indicazioni alla chirurgia - 6</vt:lpstr>
      <vt:lpstr>Indicazioni alla chirurgia - 7</vt:lpstr>
      <vt:lpstr>Indicazioni alla chirurgia - 8</vt:lpstr>
      <vt:lpstr>Indicazioni alla chirurgia - 9</vt:lpstr>
      <vt:lpstr>Indicazioni alla chirurgia - 10</vt:lpstr>
      <vt:lpstr>Indicazioni alla chirurgia - 11</vt:lpstr>
      <vt:lpstr>Presentazione standard di PowerPoint</vt:lpstr>
      <vt:lpstr>Presentazione standard di PowerPoint</vt:lpstr>
      <vt:lpstr>Presentazione standard di PowerPoint</vt:lpstr>
      <vt:lpstr>Presentazione standard di PowerPoint</vt:lpstr>
      <vt:lpstr>Presentazione standard di PowerPoint</vt:lpstr>
      <vt:lpstr>Grazie per l’attenzione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Nuove Linee Guida SICOB </dc:title>
  <dc:creator>Andrea Lucchi</dc:creator>
  <cp:lastModifiedBy>Andrea Lucchi</cp:lastModifiedBy>
  <cp:revision>67</cp:revision>
  <dcterms:created xsi:type="dcterms:W3CDTF">2024-10-25T14:00:04Z</dcterms:created>
  <dcterms:modified xsi:type="dcterms:W3CDTF">2024-10-27T21:58:04Z</dcterms:modified>
</cp:coreProperties>
</file>